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59" r:id="rId2"/>
    <p:sldId id="257" r:id="rId3"/>
    <p:sldId id="269" r:id="rId4"/>
    <p:sldId id="316" r:id="rId5"/>
    <p:sldId id="323" r:id="rId6"/>
    <p:sldId id="324" r:id="rId7"/>
    <p:sldId id="317" r:id="rId8"/>
    <p:sldId id="325" r:id="rId9"/>
    <p:sldId id="327" r:id="rId10"/>
    <p:sldId id="326" r:id="rId11"/>
    <p:sldId id="328" r:id="rId12"/>
    <p:sldId id="329" r:id="rId13"/>
    <p:sldId id="319" r:id="rId14"/>
    <p:sldId id="330" r:id="rId15"/>
    <p:sldId id="331" r:id="rId16"/>
    <p:sldId id="332" r:id="rId17"/>
    <p:sldId id="333" r:id="rId18"/>
    <p:sldId id="334" r:id="rId19"/>
    <p:sldId id="30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4621"/>
    <a:srgbClr val="0000FF"/>
    <a:srgbClr val="0037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37" autoAdjust="0"/>
    <p:restoredTop sz="93844" autoAdjust="0"/>
  </p:normalViewPr>
  <p:slideViewPr>
    <p:cSldViewPr snapToGrid="0">
      <p:cViewPr>
        <p:scale>
          <a:sx n="50" d="100"/>
          <a:sy n="50" d="100"/>
        </p:scale>
        <p:origin x="1838" y="821"/>
      </p:cViewPr>
      <p:guideLst/>
    </p:cSldViewPr>
  </p:slideViewPr>
  <p:notesTextViewPr>
    <p:cViewPr>
      <p:scale>
        <a:sx n="75" d="100"/>
        <a:sy n="7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1/5/2025</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g>
</file>

<file path=ppt/media/image15.JPEG>
</file>

<file path=ppt/media/image16.png>
</file>

<file path=ppt/media/image17.jpg>
</file>

<file path=ppt/media/image18.jpg>
</file>

<file path=ppt/media/image2.png>
</file>

<file path=ppt/media/image20.png>
</file>

<file path=ppt/media/image21.png>
</file>

<file path=ppt/media/image23.png>
</file>

<file path=ppt/media/image26.jpg>
</file>

<file path=ppt/media/image27.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14621"/>
              </a:solidFill>
            </a:endParaRPr>
          </a:p>
        </p:txBody>
      </p:sp>
      <p:sp>
        <p:nvSpPr>
          <p:cNvPr id="4" name="Slide Number Placeholder 3"/>
          <p:cNvSpPr>
            <a:spLocks noGrp="1"/>
          </p:cNvSpPr>
          <p:nvPr>
            <p:ph type="sldNum" sz="quarter" idx="5"/>
          </p:nvPr>
        </p:nvSpPr>
        <p:spPr/>
        <p:txBody>
          <a:bodyPr/>
          <a:lstStyle/>
          <a:p>
            <a:fld id="{AB2FC7A4-3D1B-482D-8C9D-7642A2CE3076}" type="slidenum">
              <a:rPr lang="en-US" smtClean="0"/>
              <a:t>2</a:t>
            </a:fld>
            <a:endParaRPr lang="en-US"/>
          </a:p>
        </p:txBody>
      </p:sp>
    </p:spTree>
    <p:extLst>
      <p:ext uri="{BB962C8B-B14F-4D97-AF65-F5344CB8AC3E}">
        <p14:creationId xmlns:p14="http://schemas.microsoft.com/office/powerpoint/2010/main" val="21067216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39E0C3-39EF-B819-59AF-E7E6ECAFCC5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E2570C-9D39-FB7C-3C1A-E4192A7473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AB8F15-E8AA-27A0-7535-C264FE1725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DCE0FC1-B2E8-CE96-4B45-848B9D49D3A3}"/>
              </a:ext>
            </a:extLst>
          </p:cNvPr>
          <p:cNvSpPr>
            <a:spLocks noGrp="1"/>
          </p:cNvSpPr>
          <p:nvPr>
            <p:ph type="sldNum" sz="quarter" idx="5"/>
          </p:nvPr>
        </p:nvSpPr>
        <p:spPr/>
        <p:txBody>
          <a:bodyPr/>
          <a:lstStyle/>
          <a:p>
            <a:fld id="{AB2FC7A4-3D1B-482D-8C9D-7642A2CE3076}" type="slidenum">
              <a:rPr lang="en-US" smtClean="0"/>
              <a:t>11</a:t>
            </a:fld>
            <a:endParaRPr lang="en-US"/>
          </a:p>
        </p:txBody>
      </p:sp>
    </p:spTree>
    <p:extLst>
      <p:ext uri="{BB962C8B-B14F-4D97-AF65-F5344CB8AC3E}">
        <p14:creationId xmlns:p14="http://schemas.microsoft.com/office/powerpoint/2010/main" val="23666352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FAC6C3-0BF9-522A-4E59-AA5CA8C12A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C96399-DF52-D6C3-FBD8-3E987948FB9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74811B-508E-EC74-0196-D5902790B1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277A098-813C-02E7-9261-8B297744F3E6}"/>
              </a:ext>
            </a:extLst>
          </p:cNvPr>
          <p:cNvSpPr>
            <a:spLocks noGrp="1"/>
          </p:cNvSpPr>
          <p:nvPr>
            <p:ph type="sldNum" sz="quarter" idx="5"/>
          </p:nvPr>
        </p:nvSpPr>
        <p:spPr/>
        <p:txBody>
          <a:bodyPr/>
          <a:lstStyle/>
          <a:p>
            <a:fld id="{AB2FC7A4-3D1B-482D-8C9D-7642A2CE3076}" type="slidenum">
              <a:rPr lang="en-US" smtClean="0"/>
              <a:t>12</a:t>
            </a:fld>
            <a:endParaRPr lang="en-US"/>
          </a:p>
        </p:txBody>
      </p:sp>
    </p:spTree>
    <p:extLst>
      <p:ext uri="{BB962C8B-B14F-4D97-AF65-F5344CB8AC3E}">
        <p14:creationId xmlns:p14="http://schemas.microsoft.com/office/powerpoint/2010/main" val="905039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D1CD85-CB31-0D2B-5A36-DCA4BC1E62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CA1990-201B-D232-8F61-5FDBA58920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1D57E5-3363-763B-CA82-208F675B2C7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0A1FE7A-066D-1AFE-BDEA-EC53D54EE55F}"/>
              </a:ext>
            </a:extLst>
          </p:cNvPr>
          <p:cNvSpPr>
            <a:spLocks noGrp="1"/>
          </p:cNvSpPr>
          <p:nvPr>
            <p:ph type="sldNum" sz="quarter" idx="5"/>
          </p:nvPr>
        </p:nvSpPr>
        <p:spPr/>
        <p:txBody>
          <a:bodyPr/>
          <a:lstStyle/>
          <a:p>
            <a:fld id="{AB2FC7A4-3D1B-482D-8C9D-7642A2CE3076}" type="slidenum">
              <a:rPr lang="en-US" smtClean="0"/>
              <a:t>13</a:t>
            </a:fld>
            <a:endParaRPr lang="en-US"/>
          </a:p>
        </p:txBody>
      </p:sp>
    </p:spTree>
    <p:extLst>
      <p:ext uri="{BB962C8B-B14F-4D97-AF65-F5344CB8AC3E}">
        <p14:creationId xmlns:p14="http://schemas.microsoft.com/office/powerpoint/2010/main" val="3709517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138042-B816-8B83-CE39-4BB8511DE4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8C5784-48A8-7111-081D-2AF3DD706B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847D57-039E-075D-89E4-D060A9C3933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4CFCCF9-2E83-C029-D370-261E4F69952C}"/>
              </a:ext>
            </a:extLst>
          </p:cNvPr>
          <p:cNvSpPr>
            <a:spLocks noGrp="1"/>
          </p:cNvSpPr>
          <p:nvPr>
            <p:ph type="sldNum" sz="quarter" idx="5"/>
          </p:nvPr>
        </p:nvSpPr>
        <p:spPr/>
        <p:txBody>
          <a:bodyPr/>
          <a:lstStyle/>
          <a:p>
            <a:fld id="{AB2FC7A4-3D1B-482D-8C9D-7642A2CE3076}" type="slidenum">
              <a:rPr lang="en-US" smtClean="0"/>
              <a:t>14</a:t>
            </a:fld>
            <a:endParaRPr lang="en-US"/>
          </a:p>
        </p:txBody>
      </p:sp>
    </p:spTree>
    <p:extLst>
      <p:ext uri="{BB962C8B-B14F-4D97-AF65-F5344CB8AC3E}">
        <p14:creationId xmlns:p14="http://schemas.microsoft.com/office/powerpoint/2010/main" val="11888126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14CA0E-D2E1-01F8-608C-97ED6BFC30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A9492E-EC30-C792-F509-FE40CB0CA3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37031B-C585-F176-9D2D-36DAC62B19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F60713F-A972-2927-FFEF-FE23CBDF294A}"/>
              </a:ext>
            </a:extLst>
          </p:cNvPr>
          <p:cNvSpPr>
            <a:spLocks noGrp="1"/>
          </p:cNvSpPr>
          <p:nvPr>
            <p:ph type="sldNum" sz="quarter" idx="5"/>
          </p:nvPr>
        </p:nvSpPr>
        <p:spPr/>
        <p:txBody>
          <a:bodyPr/>
          <a:lstStyle/>
          <a:p>
            <a:fld id="{AB2FC7A4-3D1B-482D-8C9D-7642A2CE3076}" type="slidenum">
              <a:rPr lang="en-US" smtClean="0"/>
              <a:t>15</a:t>
            </a:fld>
            <a:endParaRPr lang="en-US"/>
          </a:p>
        </p:txBody>
      </p:sp>
    </p:spTree>
    <p:extLst>
      <p:ext uri="{BB962C8B-B14F-4D97-AF65-F5344CB8AC3E}">
        <p14:creationId xmlns:p14="http://schemas.microsoft.com/office/powerpoint/2010/main" val="25010234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3B3E35-7936-B264-70E4-D808F17A22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CFFE02-5C95-BC96-5278-F4C93407CE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7F70B0-F6FA-0D45-B119-495AB95CB2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5FFDFEE-8C92-BA75-4A8E-F812A9F856E1}"/>
              </a:ext>
            </a:extLst>
          </p:cNvPr>
          <p:cNvSpPr>
            <a:spLocks noGrp="1"/>
          </p:cNvSpPr>
          <p:nvPr>
            <p:ph type="sldNum" sz="quarter" idx="5"/>
          </p:nvPr>
        </p:nvSpPr>
        <p:spPr/>
        <p:txBody>
          <a:bodyPr/>
          <a:lstStyle/>
          <a:p>
            <a:fld id="{AB2FC7A4-3D1B-482D-8C9D-7642A2CE3076}" type="slidenum">
              <a:rPr lang="en-US" smtClean="0"/>
              <a:t>16</a:t>
            </a:fld>
            <a:endParaRPr lang="en-US"/>
          </a:p>
        </p:txBody>
      </p:sp>
    </p:spTree>
    <p:extLst>
      <p:ext uri="{BB962C8B-B14F-4D97-AF65-F5344CB8AC3E}">
        <p14:creationId xmlns:p14="http://schemas.microsoft.com/office/powerpoint/2010/main" val="21214239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467BCD-3C6D-2B3C-7A44-7308092C34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1BD71A-893F-02BE-9C7A-C47EE995F2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A6FC94-2A45-768A-DE70-E1E53E15D4E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292F097-1FFE-EFA0-9F16-CFC1E26F4638}"/>
              </a:ext>
            </a:extLst>
          </p:cNvPr>
          <p:cNvSpPr>
            <a:spLocks noGrp="1"/>
          </p:cNvSpPr>
          <p:nvPr>
            <p:ph type="sldNum" sz="quarter" idx="5"/>
          </p:nvPr>
        </p:nvSpPr>
        <p:spPr/>
        <p:txBody>
          <a:bodyPr/>
          <a:lstStyle/>
          <a:p>
            <a:fld id="{AB2FC7A4-3D1B-482D-8C9D-7642A2CE3076}" type="slidenum">
              <a:rPr lang="en-US" smtClean="0"/>
              <a:t>17</a:t>
            </a:fld>
            <a:endParaRPr lang="en-US"/>
          </a:p>
        </p:txBody>
      </p:sp>
    </p:spTree>
    <p:extLst>
      <p:ext uri="{BB962C8B-B14F-4D97-AF65-F5344CB8AC3E}">
        <p14:creationId xmlns:p14="http://schemas.microsoft.com/office/powerpoint/2010/main" val="34656368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C0B124-5C28-160E-B183-3B1B1AF296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793C03-3801-981E-AD15-AC93DE0005D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67DC02-1523-6388-B523-C5F6C4FC38D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A09C891-AC00-7DFC-4414-54A72A807B68}"/>
              </a:ext>
            </a:extLst>
          </p:cNvPr>
          <p:cNvSpPr>
            <a:spLocks noGrp="1"/>
          </p:cNvSpPr>
          <p:nvPr>
            <p:ph type="sldNum" sz="quarter" idx="5"/>
          </p:nvPr>
        </p:nvSpPr>
        <p:spPr/>
        <p:txBody>
          <a:bodyPr/>
          <a:lstStyle/>
          <a:p>
            <a:fld id="{AB2FC7A4-3D1B-482D-8C9D-7642A2CE3076}" type="slidenum">
              <a:rPr lang="en-US" smtClean="0"/>
              <a:t>18</a:t>
            </a:fld>
            <a:endParaRPr lang="en-US"/>
          </a:p>
        </p:txBody>
      </p:sp>
    </p:spTree>
    <p:extLst>
      <p:ext uri="{BB962C8B-B14F-4D97-AF65-F5344CB8AC3E}">
        <p14:creationId xmlns:p14="http://schemas.microsoft.com/office/powerpoint/2010/main" val="3114427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19</a:t>
            </a:fld>
            <a:endParaRPr lang="en-US"/>
          </a:p>
        </p:txBody>
      </p:sp>
    </p:spTree>
    <p:extLst>
      <p:ext uri="{BB962C8B-B14F-4D97-AF65-F5344CB8AC3E}">
        <p14:creationId xmlns:p14="http://schemas.microsoft.com/office/powerpoint/2010/main" val="339913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get 40 images which collected at VNUF </a:t>
            </a:r>
            <a:r>
              <a:rPr lang="en-US" dirty="0">
                <a:latin typeface="Lato" panose="020F0502020204030203" pitchFamily="34" charset="0"/>
                <a:ea typeface="Lato" panose="020F0502020204030203" pitchFamily="34" charset="0"/>
                <a:cs typeface="Lato" panose="020F0502020204030203" pitchFamily="34" charset="0"/>
              </a:rPr>
              <a:t>on August 24</a:t>
            </a:r>
            <a:r>
              <a:rPr lang="en-US" baseline="30000" dirty="0">
                <a:latin typeface="Lato" panose="020F0502020204030203" pitchFamily="34" charset="0"/>
                <a:ea typeface="Lato" panose="020F0502020204030203" pitchFamily="34" charset="0"/>
                <a:cs typeface="Lato" panose="020F0502020204030203" pitchFamily="34" charset="0"/>
              </a:rPr>
              <a:t>th</a:t>
            </a:r>
            <a:r>
              <a:rPr lang="en-US" dirty="0">
                <a:latin typeface="Lato" panose="020F0502020204030203" pitchFamily="34" charset="0"/>
                <a:ea typeface="Lato" panose="020F0502020204030203" pitchFamily="34" charset="0"/>
                <a:cs typeface="Lato" panose="020F0502020204030203" pitchFamily="34" charset="0"/>
              </a:rPr>
              <a:t>, 2024 for my 3D </a:t>
            </a:r>
            <a:r>
              <a:rPr lang="en-US" dirty="0" err="1">
                <a:latin typeface="Lato" panose="020F0502020204030203" pitchFamily="34" charset="0"/>
                <a:ea typeface="Lato" panose="020F0502020204030203" pitchFamily="34" charset="0"/>
                <a:cs typeface="Lato" panose="020F0502020204030203" pitchFamily="34" charset="0"/>
              </a:rPr>
              <a:t>reprenstation</a:t>
            </a:r>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a:t>
            </a:fld>
            <a:endParaRPr lang="en-US"/>
          </a:p>
        </p:txBody>
      </p:sp>
    </p:spTree>
    <p:extLst>
      <p:ext uri="{BB962C8B-B14F-4D97-AF65-F5344CB8AC3E}">
        <p14:creationId xmlns:p14="http://schemas.microsoft.com/office/powerpoint/2010/main" val="38140982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C32EF9-A7E5-95F6-2050-2C4E8387B5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E5F3E3-81F5-E614-EEE2-CB5B0A7E39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F312F1-1D78-D12E-063E-368355F655E1}"/>
              </a:ext>
            </a:extLst>
          </p:cNvPr>
          <p:cNvSpPr>
            <a:spLocks noGrp="1"/>
          </p:cNvSpPr>
          <p:nvPr>
            <p:ph type="body" idx="1"/>
          </p:nvPr>
        </p:nvSpPr>
        <p:spPr/>
        <p:txBody>
          <a:bodyPr/>
          <a:lstStyle/>
          <a:p>
            <a:r>
              <a:rPr lang="en-US" dirty="0"/>
              <a:t>Here is a briefly description about Dataset </a:t>
            </a:r>
          </a:p>
        </p:txBody>
      </p:sp>
      <p:sp>
        <p:nvSpPr>
          <p:cNvPr id="4" name="Slide Number Placeholder 3">
            <a:extLst>
              <a:ext uri="{FF2B5EF4-FFF2-40B4-BE49-F238E27FC236}">
                <a16:creationId xmlns:a16="http://schemas.microsoft.com/office/drawing/2014/main" id="{1666F0FD-CFBA-D3AA-3EB7-C054A20F8F55}"/>
              </a:ext>
            </a:extLst>
          </p:cNvPr>
          <p:cNvSpPr>
            <a:spLocks noGrp="1"/>
          </p:cNvSpPr>
          <p:nvPr>
            <p:ph type="sldNum" sz="quarter" idx="5"/>
          </p:nvPr>
        </p:nvSpPr>
        <p:spPr/>
        <p:txBody>
          <a:bodyPr/>
          <a:lstStyle/>
          <a:p>
            <a:fld id="{AB2FC7A4-3D1B-482D-8C9D-7642A2CE3076}" type="slidenum">
              <a:rPr lang="en-US" smtClean="0"/>
              <a:t>4</a:t>
            </a:fld>
            <a:endParaRPr lang="en-US"/>
          </a:p>
        </p:txBody>
      </p:sp>
    </p:spTree>
    <p:extLst>
      <p:ext uri="{BB962C8B-B14F-4D97-AF65-F5344CB8AC3E}">
        <p14:creationId xmlns:p14="http://schemas.microsoft.com/office/powerpoint/2010/main" val="369918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C8941E-BC8E-1C1B-C01C-9658AA5C0D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BA2AF8-21AD-961D-3F59-6AC03634DA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AF01D8-9A48-11B8-A80F-2753B746749D}"/>
              </a:ext>
            </a:extLst>
          </p:cNvPr>
          <p:cNvSpPr>
            <a:spLocks noGrp="1"/>
          </p:cNvSpPr>
          <p:nvPr>
            <p:ph type="body" idx="1"/>
          </p:nvPr>
        </p:nvSpPr>
        <p:spPr/>
        <p:txBody>
          <a:bodyPr/>
          <a:lstStyle/>
          <a:p>
            <a:r>
              <a:rPr lang="en-US" dirty="0"/>
              <a:t>Here is a briefly description about Dataset </a:t>
            </a:r>
          </a:p>
        </p:txBody>
      </p:sp>
      <p:sp>
        <p:nvSpPr>
          <p:cNvPr id="4" name="Slide Number Placeholder 3">
            <a:extLst>
              <a:ext uri="{FF2B5EF4-FFF2-40B4-BE49-F238E27FC236}">
                <a16:creationId xmlns:a16="http://schemas.microsoft.com/office/drawing/2014/main" id="{9D161E88-7F25-3C99-9E8D-2BA45CDBF293}"/>
              </a:ext>
            </a:extLst>
          </p:cNvPr>
          <p:cNvSpPr>
            <a:spLocks noGrp="1"/>
          </p:cNvSpPr>
          <p:nvPr>
            <p:ph type="sldNum" sz="quarter" idx="5"/>
          </p:nvPr>
        </p:nvSpPr>
        <p:spPr/>
        <p:txBody>
          <a:bodyPr/>
          <a:lstStyle/>
          <a:p>
            <a:fld id="{AB2FC7A4-3D1B-482D-8C9D-7642A2CE3076}" type="slidenum">
              <a:rPr lang="en-US" smtClean="0"/>
              <a:t>5</a:t>
            </a:fld>
            <a:endParaRPr lang="en-US"/>
          </a:p>
        </p:txBody>
      </p:sp>
    </p:spTree>
    <p:extLst>
      <p:ext uri="{BB962C8B-B14F-4D97-AF65-F5344CB8AC3E}">
        <p14:creationId xmlns:p14="http://schemas.microsoft.com/office/powerpoint/2010/main" val="2299483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0335A3-6451-D098-E410-F87A0E48EF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B47BB4-854F-1710-9EA0-1242DC0ED6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D8BD32-C832-3D35-8395-92DEA86D79A8}"/>
              </a:ext>
            </a:extLst>
          </p:cNvPr>
          <p:cNvSpPr>
            <a:spLocks noGrp="1"/>
          </p:cNvSpPr>
          <p:nvPr>
            <p:ph type="body" idx="1"/>
          </p:nvPr>
        </p:nvSpPr>
        <p:spPr/>
        <p:txBody>
          <a:bodyPr/>
          <a:lstStyle/>
          <a:p>
            <a:r>
              <a:rPr lang="en-US" dirty="0"/>
              <a:t>Here is a briefly description about Dataset </a:t>
            </a:r>
          </a:p>
        </p:txBody>
      </p:sp>
      <p:sp>
        <p:nvSpPr>
          <p:cNvPr id="4" name="Slide Number Placeholder 3">
            <a:extLst>
              <a:ext uri="{FF2B5EF4-FFF2-40B4-BE49-F238E27FC236}">
                <a16:creationId xmlns:a16="http://schemas.microsoft.com/office/drawing/2014/main" id="{40AC70AA-F2F9-E988-406A-6815B0D08BAD}"/>
              </a:ext>
            </a:extLst>
          </p:cNvPr>
          <p:cNvSpPr>
            <a:spLocks noGrp="1"/>
          </p:cNvSpPr>
          <p:nvPr>
            <p:ph type="sldNum" sz="quarter" idx="5"/>
          </p:nvPr>
        </p:nvSpPr>
        <p:spPr/>
        <p:txBody>
          <a:bodyPr/>
          <a:lstStyle/>
          <a:p>
            <a:fld id="{AB2FC7A4-3D1B-482D-8C9D-7642A2CE3076}" type="slidenum">
              <a:rPr lang="en-US" smtClean="0"/>
              <a:t>6</a:t>
            </a:fld>
            <a:endParaRPr lang="en-US"/>
          </a:p>
        </p:txBody>
      </p:sp>
    </p:spTree>
    <p:extLst>
      <p:ext uri="{BB962C8B-B14F-4D97-AF65-F5344CB8AC3E}">
        <p14:creationId xmlns:p14="http://schemas.microsoft.com/office/powerpoint/2010/main" val="2958863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986A77-0930-1CE3-801A-37BD48A7AD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9B2515-D523-A2F4-75F1-9219BF0ABB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7DD380-0A6F-6E91-34B5-25C6C23893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CD26C33-6B88-F225-6A1B-B93E09314E1A}"/>
              </a:ext>
            </a:extLst>
          </p:cNvPr>
          <p:cNvSpPr>
            <a:spLocks noGrp="1"/>
          </p:cNvSpPr>
          <p:nvPr>
            <p:ph type="sldNum" sz="quarter" idx="5"/>
          </p:nvPr>
        </p:nvSpPr>
        <p:spPr/>
        <p:txBody>
          <a:bodyPr/>
          <a:lstStyle/>
          <a:p>
            <a:fld id="{AB2FC7A4-3D1B-482D-8C9D-7642A2CE3076}" type="slidenum">
              <a:rPr lang="en-US" smtClean="0"/>
              <a:t>7</a:t>
            </a:fld>
            <a:endParaRPr lang="en-US"/>
          </a:p>
        </p:txBody>
      </p:sp>
    </p:spTree>
    <p:extLst>
      <p:ext uri="{BB962C8B-B14F-4D97-AF65-F5344CB8AC3E}">
        <p14:creationId xmlns:p14="http://schemas.microsoft.com/office/powerpoint/2010/main" val="2750493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E24204-83EF-3823-76B9-65D0024779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D20C32-8B66-5973-30DA-F237FF122A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7C4A24-AB31-2CC4-C1D7-A4359B716E8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8FD71AD-E781-D425-AA84-C55A44E17C22}"/>
              </a:ext>
            </a:extLst>
          </p:cNvPr>
          <p:cNvSpPr>
            <a:spLocks noGrp="1"/>
          </p:cNvSpPr>
          <p:nvPr>
            <p:ph type="sldNum" sz="quarter" idx="5"/>
          </p:nvPr>
        </p:nvSpPr>
        <p:spPr/>
        <p:txBody>
          <a:bodyPr/>
          <a:lstStyle/>
          <a:p>
            <a:fld id="{AB2FC7A4-3D1B-482D-8C9D-7642A2CE3076}" type="slidenum">
              <a:rPr lang="en-US" smtClean="0"/>
              <a:t>8</a:t>
            </a:fld>
            <a:endParaRPr lang="en-US"/>
          </a:p>
        </p:txBody>
      </p:sp>
    </p:spTree>
    <p:extLst>
      <p:ext uri="{BB962C8B-B14F-4D97-AF65-F5344CB8AC3E}">
        <p14:creationId xmlns:p14="http://schemas.microsoft.com/office/powerpoint/2010/main" val="1099905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DD5D8E-9191-D35B-2D9A-32EE7D72C5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D2A42A-7DA6-D26B-4A5C-2515E54D06E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1CD1656-EA2D-B9AE-C187-AE6E0EB0C60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8F3A4FA-7A71-B467-E167-6BE3BC77FDB0}"/>
              </a:ext>
            </a:extLst>
          </p:cNvPr>
          <p:cNvSpPr>
            <a:spLocks noGrp="1"/>
          </p:cNvSpPr>
          <p:nvPr>
            <p:ph type="sldNum" sz="quarter" idx="5"/>
          </p:nvPr>
        </p:nvSpPr>
        <p:spPr/>
        <p:txBody>
          <a:bodyPr/>
          <a:lstStyle/>
          <a:p>
            <a:fld id="{AB2FC7A4-3D1B-482D-8C9D-7642A2CE3076}" type="slidenum">
              <a:rPr lang="en-US" smtClean="0"/>
              <a:t>9</a:t>
            </a:fld>
            <a:endParaRPr lang="en-US"/>
          </a:p>
        </p:txBody>
      </p:sp>
    </p:spTree>
    <p:extLst>
      <p:ext uri="{BB962C8B-B14F-4D97-AF65-F5344CB8AC3E}">
        <p14:creationId xmlns:p14="http://schemas.microsoft.com/office/powerpoint/2010/main" val="203605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27C13-6BAB-0BDE-CDC9-D12E162642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E7D0B5A-5DE9-DE7E-AEE2-7B041A84F8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95A423-ABE5-D0E1-EC84-127B2555E74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7290FBE-BAA5-3943-4E35-76BD03271A29}"/>
              </a:ext>
            </a:extLst>
          </p:cNvPr>
          <p:cNvSpPr>
            <a:spLocks noGrp="1"/>
          </p:cNvSpPr>
          <p:nvPr>
            <p:ph type="sldNum" sz="quarter" idx="5"/>
          </p:nvPr>
        </p:nvSpPr>
        <p:spPr/>
        <p:txBody>
          <a:bodyPr/>
          <a:lstStyle/>
          <a:p>
            <a:fld id="{AB2FC7A4-3D1B-482D-8C9D-7642A2CE3076}" type="slidenum">
              <a:rPr lang="en-US" smtClean="0"/>
              <a:t>10</a:t>
            </a:fld>
            <a:endParaRPr lang="en-US"/>
          </a:p>
        </p:txBody>
      </p:sp>
    </p:spTree>
    <p:extLst>
      <p:ext uri="{BB962C8B-B14F-4D97-AF65-F5344CB8AC3E}">
        <p14:creationId xmlns:p14="http://schemas.microsoft.com/office/powerpoint/2010/main" val="303128079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26152509-8D0C-4712-AA81-AF54972C78DB}"/>
              </a:ext>
            </a:extLst>
          </p:cNvPr>
          <p:cNvSpPr>
            <a:spLocks noGrp="1"/>
          </p:cNvSpPr>
          <p:nvPr>
            <p:ph type="dt" sz="half" idx="10"/>
          </p:nvPr>
        </p:nvSpPr>
        <p:spPr>
          <a:xfrm>
            <a:off x="838200" y="6486006"/>
            <a:ext cx="27432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pPr/>
              <a:t>1/5/2025</a:t>
            </a:fld>
            <a:endParaRPr lang="en-US" dirty="0"/>
          </a:p>
        </p:txBody>
      </p:sp>
      <p:sp>
        <p:nvSpPr>
          <p:cNvPr id="10" name="Footer Placeholder 4">
            <a:extLst>
              <a:ext uri="{FF2B5EF4-FFF2-40B4-BE49-F238E27FC236}">
                <a16:creationId xmlns:a16="http://schemas.microsoft.com/office/drawing/2014/main" id="{A9A90DE7-FAAB-4B91-AC83-B18850F1EC89}"/>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1" name="Slide Number Placeholder 5">
            <a:extLst>
              <a:ext uri="{FF2B5EF4-FFF2-40B4-BE49-F238E27FC236}">
                <a16:creationId xmlns:a16="http://schemas.microsoft.com/office/drawing/2014/main" id="{0FD5971E-BD21-416C-BC2E-97EE0E09A50C}"/>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407957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1/5/2025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9:……………………………………..</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p>
        </p:txBody>
      </p:sp>
    </p:spTree>
    <p:extLst>
      <p:ext uri="{BB962C8B-B14F-4D97-AF65-F5344CB8AC3E}">
        <p14:creationId xmlns:p14="http://schemas.microsoft.com/office/powerpoint/2010/main" val="1226200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A21A061D-9F38-49ED-BAF8-8055D9FB97A5}"/>
              </a:ext>
            </a:extLst>
          </p:cNvPr>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pPr/>
              <a:t>1/5/2025</a:t>
            </a:fld>
            <a:endParaRPr lang="en-US"/>
          </a:p>
        </p:txBody>
      </p:sp>
      <p:sp>
        <p:nvSpPr>
          <p:cNvPr id="9" name="Footer Placeholder 4">
            <a:extLst>
              <a:ext uri="{FF2B5EF4-FFF2-40B4-BE49-F238E27FC236}">
                <a16:creationId xmlns:a16="http://schemas.microsoft.com/office/drawing/2014/main" id="{490FAA6E-46AD-4366-8E80-2F5BEB7D5B24}"/>
              </a:ext>
            </a:extLst>
          </p:cNvPr>
          <p:cNvSpPr>
            <a:spLocks noGrp="1"/>
          </p:cNvSpPr>
          <p:nvPr>
            <p:ph type="ftr" sz="quarter" idx="11"/>
          </p:nvPr>
        </p:nvSpPr>
        <p:spPr>
          <a:xfrm>
            <a:off x="4038600" y="6492875"/>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0" name="Slide Number Placeholder 5">
            <a:extLst>
              <a:ext uri="{FF2B5EF4-FFF2-40B4-BE49-F238E27FC236}">
                <a16:creationId xmlns:a16="http://schemas.microsoft.com/office/drawing/2014/main" id="{9A5604C7-0828-446E-97CC-8D6162E69E60}"/>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014881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033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4C167836-5AFF-4757-AB55-39FD3BBF9D47}"/>
              </a:ext>
            </a:extLst>
          </p:cNvPr>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CLICK TO EDIT MASTER TITLE STYLE</a:t>
            </a:r>
          </a:p>
        </p:txBody>
      </p:sp>
    </p:spTree>
    <p:extLst>
      <p:ext uri="{BB962C8B-B14F-4D97-AF65-F5344CB8AC3E}">
        <p14:creationId xmlns:p14="http://schemas.microsoft.com/office/powerpoint/2010/main" val="2981520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1/5/2025</a:t>
            </a:fld>
            <a:endParaRPr lang="en-US" dirty="0"/>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7" name="Title 8">
            <a:extLst>
              <a:ext uri="{FF2B5EF4-FFF2-40B4-BE49-F238E27FC236}">
                <a16:creationId xmlns:a16="http://schemas.microsoft.com/office/drawing/2014/main" id="{DEAFB3E9-4F5E-435C-B51A-CC5766A852D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1:……………………………………..</a:t>
            </a:r>
          </a:p>
        </p:txBody>
      </p:sp>
      <p:sp>
        <p:nvSpPr>
          <p:cNvPr id="8" name="Content Placeholder 7">
            <a:extLst>
              <a:ext uri="{FF2B5EF4-FFF2-40B4-BE49-F238E27FC236}">
                <a16:creationId xmlns:a16="http://schemas.microsoft.com/office/drawing/2014/main" id="{69C57778-6639-411E-9B4C-12D035AECE27}"/>
              </a:ext>
            </a:extLst>
          </p:cNvPr>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61329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1/5/2025</a:t>
            </a:fld>
            <a:endParaRPr lang="en-US" dirty="0"/>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2:……………………………………..</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p>
        </p:txBody>
      </p:sp>
    </p:spTree>
    <p:extLst>
      <p:ext uri="{BB962C8B-B14F-4D97-AF65-F5344CB8AC3E}">
        <p14:creationId xmlns:p14="http://schemas.microsoft.com/office/powerpoint/2010/main" val="3887669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3:……………………………………..</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1/5/2025</a:t>
            </a:fld>
            <a:endParaRPr lang="en-US" dirty="0"/>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Tree>
    <p:extLst>
      <p:ext uri="{BB962C8B-B14F-4D97-AF65-F5344CB8AC3E}">
        <p14:creationId xmlns:p14="http://schemas.microsoft.com/office/powerpoint/2010/main" val="958126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8A78F82-82C6-4F07-B7D8-4A1219A1BB4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pPr/>
              <a:t>1/5/2025</a:t>
            </a:fld>
            <a:endParaRPr lang="en-US"/>
          </a:p>
        </p:txBody>
      </p:sp>
      <p:sp>
        <p:nvSpPr>
          <p:cNvPr id="8" name="Footer Placeholder 4">
            <a:extLst>
              <a:ext uri="{FF2B5EF4-FFF2-40B4-BE49-F238E27FC236}">
                <a16:creationId xmlns:a16="http://schemas.microsoft.com/office/drawing/2014/main" id="{12041C72-5CA2-4523-9F1E-50662A3276CE}"/>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9" name="Slide Number Placeholder 5">
            <a:extLst>
              <a:ext uri="{FF2B5EF4-FFF2-40B4-BE49-F238E27FC236}">
                <a16:creationId xmlns:a16="http://schemas.microsoft.com/office/drawing/2014/main" id="{3AD6B24F-6759-4931-A1C4-77BA8AF7E085}"/>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8">
            <a:extLst>
              <a:ext uri="{FF2B5EF4-FFF2-40B4-BE49-F238E27FC236}">
                <a16:creationId xmlns:a16="http://schemas.microsoft.com/office/drawing/2014/main" id="{1CD850F7-B0EC-49AD-960D-051EAF5F36DD}"/>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4:……………………………………..</a:t>
            </a:r>
          </a:p>
        </p:txBody>
      </p:sp>
      <p:sp>
        <p:nvSpPr>
          <p:cNvPr id="11" name="Chart Placeholder 14">
            <a:extLst>
              <a:ext uri="{FF2B5EF4-FFF2-40B4-BE49-F238E27FC236}">
                <a16:creationId xmlns:a16="http://schemas.microsoft.com/office/drawing/2014/main" id="{4A80550F-98CB-400B-9D36-210A7AED20E8}"/>
              </a:ext>
            </a:extLst>
          </p:cNvPr>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2" name="Table Placeholder 16">
            <a:extLst>
              <a:ext uri="{FF2B5EF4-FFF2-40B4-BE49-F238E27FC236}">
                <a16:creationId xmlns:a16="http://schemas.microsoft.com/office/drawing/2014/main" id="{15345DA2-1E92-473D-9483-A24F87614F3D}"/>
              </a:ext>
            </a:extLst>
          </p:cNvPr>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Table</a:t>
            </a:r>
          </a:p>
        </p:txBody>
      </p:sp>
    </p:spTree>
    <p:extLst>
      <p:ext uri="{BB962C8B-B14F-4D97-AF65-F5344CB8AC3E}">
        <p14:creationId xmlns:p14="http://schemas.microsoft.com/office/powerpoint/2010/main" val="32426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1/5/2025</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dirty="0"/>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dirty="0"/>
              <a:t>Title 5:……………………………………..</a:t>
            </a:r>
          </a:p>
        </p:txBody>
      </p:sp>
    </p:spTree>
    <p:extLst>
      <p:ext uri="{BB962C8B-B14F-4D97-AF65-F5344CB8AC3E}">
        <p14:creationId xmlns:p14="http://schemas.microsoft.com/office/powerpoint/2010/main" val="4113439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6:……………………………………..</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1/5/2025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179133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1/5/2025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7:……………………………………..</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dirty="0"/>
              <a:t>Picture</a:t>
            </a:r>
          </a:p>
        </p:txBody>
      </p:sp>
    </p:spTree>
    <p:extLst>
      <p:ext uri="{BB962C8B-B14F-4D97-AF65-F5344CB8AC3E}">
        <p14:creationId xmlns:p14="http://schemas.microsoft.com/office/powerpoint/2010/main" val="96058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Title 8:……………………………………..</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1/5/2025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dirty="0"/>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750032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5" r:id="rId5"/>
    <p:sldLayoutId id="2147483654" r:id="rId6"/>
    <p:sldLayoutId id="2147483660" r:id="rId7"/>
    <p:sldLayoutId id="2147483659" r:id="rId8"/>
    <p:sldLayoutId id="2147483658" r:id="rId9"/>
    <p:sldLayoutId id="2147483661" r:id="rId10"/>
    <p:sldLayoutId id="2147483656" r:id="rId11"/>
    <p:sldLayoutId id="2147483657" r:id="rId12"/>
    <p:sldLayoutId id="2147483649"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5.emf"/></Relationships>
</file>

<file path=ppt/slides/_rels/slide1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7.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5.JPE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8.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63553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C189C2-C077-BD4D-0B9C-4E1EC1D5686A}"/>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A58B405-E6A3-3320-01AE-1CCBF64ACFF7}"/>
              </a:ext>
            </a:extLst>
          </p:cNvPr>
          <p:cNvSpPr>
            <a:spLocks noGrp="1"/>
          </p:cNvSpPr>
          <p:nvPr>
            <p:ph type="sldNum" sz="quarter" idx="12"/>
          </p:nvPr>
        </p:nvSpPr>
        <p:spPr/>
        <p:txBody>
          <a:bodyPr/>
          <a:lstStyle/>
          <a:p>
            <a:fld id="{9EA0BE3B-158A-4EDF-80DC-E394A0D1600F}" type="slidenum">
              <a:rPr lang="en-US" smtClean="0"/>
              <a:pPr/>
              <a:t>10</a:t>
            </a:fld>
            <a:endParaRPr lang="en-US"/>
          </a:p>
        </p:txBody>
      </p:sp>
      <p:sp>
        <p:nvSpPr>
          <p:cNvPr id="9" name="Title 1">
            <a:extLst>
              <a:ext uri="{FF2B5EF4-FFF2-40B4-BE49-F238E27FC236}">
                <a16:creationId xmlns:a16="http://schemas.microsoft.com/office/drawing/2014/main" id="{7FD58F01-4A3B-7335-E2A0-A6DBC39ED739}"/>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t>RELATED WORK</a:t>
            </a:r>
          </a:p>
        </p:txBody>
      </p:sp>
      <p:sp>
        <p:nvSpPr>
          <p:cNvPr id="2" name="TextBox 1">
            <a:extLst>
              <a:ext uri="{FF2B5EF4-FFF2-40B4-BE49-F238E27FC236}">
                <a16:creationId xmlns:a16="http://schemas.microsoft.com/office/drawing/2014/main" id="{66F6B7ED-1E42-2F89-96E3-0B0FDD27112F}"/>
              </a:ext>
            </a:extLst>
          </p:cNvPr>
          <p:cNvSpPr txBox="1"/>
          <p:nvPr/>
        </p:nvSpPr>
        <p:spPr>
          <a:xfrm>
            <a:off x="384684" y="895695"/>
            <a:ext cx="4987415" cy="4992842"/>
          </a:xfrm>
          <a:prstGeom prst="rect">
            <a:avLst/>
          </a:prstGeom>
          <a:noFill/>
        </p:spPr>
        <p:txBody>
          <a:bodyPr wrap="square" rtlCol="0">
            <a:spAutoFit/>
          </a:bodyPr>
          <a:lstStyle/>
          <a:p>
            <a:pPr>
              <a:lnSpc>
                <a:spcPct val="150000"/>
              </a:lnSpc>
            </a:pPr>
            <a:r>
              <a:rPr lang="en-US" b="1" dirty="0">
                <a:latin typeface="Lato" panose="020F0502020204030203" pitchFamily="34" charset="0"/>
                <a:ea typeface="Lato" panose="020F0502020204030203" pitchFamily="34" charset="0"/>
                <a:cs typeface="Lato" panose="020F0502020204030203" pitchFamily="34" charset="0"/>
              </a:rPr>
              <a:t>2.2 </a:t>
            </a:r>
            <a:r>
              <a:rPr lang="en-US" sz="2200" b="1" dirty="0"/>
              <a:t>Generator Network (G):</a:t>
            </a:r>
            <a:endParaRPr lang="en-US" sz="2200" b="1" dirty="0">
              <a:latin typeface="Lato" panose="020F0502020204030203" pitchFamily="34" charset="0"/>
              <a:ea typeface="Lato" panose="020F0502020204030203" pitchFamily="34" charset="0"/>
              <a:cs typeface="Lato" panose="020F0502020204030203" pitchFamily="34" charset="0"/>
            </a:endParaRPr>
          </a:p>
          <a:p>
            <a:pPr>
              <a:lnSpc>
                <a:spcPct val="150000"/>
              </a:lnSpc>
            </a:pPr>
            <a:r>
              <a:rPr lang="en-US" sz="2200" b="1" dirty="0"/>
              <a:t>Purpose: </a:t>
            </a:r>
            <a:r>
              <a:rPr lang="en-US" dirty="0"/>
              <a:t>Maps real-world photos to the cartoon manifold to produce stylized images</a:t>
            </a:r>
            <a:endParaRPr lang="en-US" b="1" dirty="0">
              <a:latin typeface="Lato" panose="020F0502020204030203" pitchFamily="34" charset="0"/>
              <a:ea typeface="Lato" panose="020F0502020204030203" pitchFamily="34" charset="0"/>
              <a:cs typeface="Lato" panose="020F0502020204030203" pitchFamily="34" charset="0"/>
            </a:endParaRPr>
          </a:p>
          <a:p>
            <a:r>
              <a:rPr lang="en-US" sz="2200" b="1" dirty="0"/>
              <a:t>Architecture:</a:t>
            </a:r>
          </a:p>
          <a:p>
            <a:pPr>
              <a:buFont typeface="+mj-lt"/>
              <a:buAutoNum type="arabicPeriod"/>
            </a:pPr>
            <a:r>
              <a:rPr lang="en-US" b="1" dirty="0"/>
              <a:t>Flat Convolution Stage</a:t>
            </a:r>
            <a:r>
              <a:rPr lang="en-US" dirty="0"/>
              <a:t>: Extracts local signals.</a:t>
            </a:r>
          </a:p>
          <a:p>
            <a:pPr>
              <a:buFont typeface="+mj-lt"/>
              <a:buAutoNum type="arabicPeriod"/>
            </a:pPr>
            <a:r>
              <a:rPr lang="en-US" b="1" dirty="0"/>
              <a:t>Down-Convolution Blocks</a:t>
            </a:r>
            <a:r>
              <a:rPr lang="en-US" dirty="0"/>
              <a:t>: Compress and encode spatial features.</a:t>
            </a:r>
          </a:p>
          <a:p>
            <a:pPr>
              <a:buFont typeface="+mj-lt"/>
              <a:buAutoNum type="arabicPeriod"/>
            </a:pPr>
            <a:r>
              <a:rPr lang="en-US" b="1" dirty="0"/>
              <a:t>Residual Blocks</a:t>
            </a:r>
            <a:r>
              <a:rPr lang="en-US" dirty="0"/>
              <a:t>: 8 identical blocks used to construct content and manifold features.</a:t>
            </a:r>
          </a:p>
          <a:p>
            <a:pPr>
              <a:buFont typeface="+mj-lt"/>
              <a:buAutoNum type="arabicPeriod"/>
            </a:pPr>
            <a:r>
              <a:rPr lang="en-US" b="1" dirty="0"/>
              <a:t>Up-Convolution Blocks</a:t>
            </a:r>
            <a:r>
              <a:rPr lang="en-US" dirty="0"/>
              <a:t>: Reconstruct cartoon-style images with:</a:t>
            </a:r>
          </a:p>
          <a:p>
            <a:pPr lvl="1"/>
            <a:r>
              <a:rPr lang="en-US" dirty="0"/>
              <a:t>- Fractionally </a:t>
            </a:r>
            <a:r>
              <a:rPr lang="en-US" dirty="0" err="1"/>
              <a:t>strided</a:t>
            </a:r>
            <a:r>
              <a:rPr lang="en-US" dirty="0"/>
              <a:t> convolutional layers (stride = 1/2).</a:t>
            </a:r>
          </a:p>
          <a:p>
            <a:pPr lvl="1"/>
            <a:r>
              <a:rPr lang="en-US" dirty="0"/>
              <a:t>- A final 7×7 convolutional layer.</a:t>
            </a:r>
          </a:p>
          <a:p>
            <a:pPr>
              <a:lnSpc>
                <a:spcPct val="150000"/>
              </a:lnSpc>
            </a:pPr>
            <a:endParaRPr lang="en-US" b="1" dirty="0">
              <a:latin typeface="Lato" panose="020F0502020204030203" pitchFamily="34" charset="0"/>
              <a:ea typeface="Lato" panose="020F0502020204030203" pitchFamily="34" charset="0"/>
              <a:cs typeface="Lato" panose="020F0502020204030203" pitchFamily="34" charset="0"/>
            </a:endParaRPr>
          </a:p>
        </p:txBody>
      </p:sp>
      <p:pic>
        <p:nvPicPr>
          <p:cNvPr id="4" name="Picture 3">
            <a:extLst>
              <a:ext uri="{FF2B5EF4-FFF2-40B4-BE49-F238E27FC236}">
                <a16:creationId xmlns:a16="http://schemas.microsoft.com/office/drawing/2014/main" id="{7893320E-60D5-740E-A9E0-7980C78BB6CF}"/>
              </a:ext>
            </a:extLst>
          </p:cNvPr>
          <p:cNvPicPr>
            <a:picLocks noChangeAspect="1"/>
          </p:cNvPicPr>
          <p:nvPr/>
        </p:nvPicPr>
        <p:blipFill>
          <a:blip r:embed="rId3"/>
          <a:stretch>
            <a:fillRect/>
          </a:stretch>
        </p:blipFill>
        <p:spPr>
          <a:xfrm>
            <a:off x="5714999" y="1208166"/>
            <a:ext cx="5903415" cy="4735433"/>
          </a:xfrm>
          <a:prstGeom prst="rect">
            <a:avLst/>
          </a:prstGeom>
        </p:spPr>
      </p:pic>
    </p:spTree>
    <p:extLst>
      <p:ext uri="{BB962C8B-B14F-4D97-AF65-F5344CB8AC3E}">
        <p14:creationId xmlns:p14="http://schemas.microsoft.com/office/powerpoint/2010/main" val="406509387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967CD5-07A4-2D51-666C-2DC7A63310CE}"/>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BA5D102-201A-A7FF-354E-897DF1317EAF}"/>
              </a:ext>
            </a:extLst>
          </p:cNvPr>
          <p:cNvSpPr>
            <a:spLocks noGrp="1"/>
          </p:cNvSpPr>
          <p:nvPr>
            <p:ph type="sldNum" sz="quarter" idx="12"/>
          </p:nvPr>
        </p:nvSpPr>
        <p:spPr/>
        <p:txBody>
          <a:bodyPr/>
          <a:lstStyle/>
          <a:p>
            <a:fld id="{9EA0BE3B-158A-4EDF-80DC-E394A0D1600F}" type="slidenum">
              <a:rPr lang="en-US" smtClean="0"/>
              <a:pPr/>
              <a:t>11</a:t>
            </a:fld>
            <a:endParaRPr lang="en-US"/>
          </a:p>
        </p:txBody>
      </p:sp>
      <p:sp>
        <p:nvSpPr>
          <p:cNvPr id="9" name="Title 1">
            <a:extLst>
              <a:ext uri="{FF2B5EF4-FFF2-40B4-BE49-F238E27FC236}">
                <a16:creationId xmlns:a16="http://schemas.microsoft.com/office/drawing/2014/main" id="{37EB5DA6-D39C-0513-37E4-49A1512E4486}"/>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t>LOSS FUNCTIONS</a:t>
            </a:r>
          </a:p>
        </p:txBody>
      </p:sp>
      <p:sp>
        <p:nvSpPr>
          <p:cNvPr id="2" name="TextBox 1">
            <a:extLst>
              <a:ext uri="{FF2B5EF4-FFF2-40B4-BE49-F238E27FC236}">
                <a16:creationId xmlns:a16="http://schemas.microsoft.com/office/drawing/2014/main" id="{826B071D-11AE-BFBC-2C97-A78D2BA421B6}"/>
              </a:ext>
            </a:extLst>
          </p:cNvPr>
          <p:cNvSpPr txBox="1"/>
          <p:nvPr/>
        </p:nvSpPr>
        <p:spPr>
          <a:xfrm>
            <a:off x="384684" y="895695"/>
            <a:ext cx="11514528" cy="5355312"/>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The loss function 𝐿(𝐺,𝐷) in </a:t>
            </a:r>
            <a:r>
              <a:rPr lang="en-US" sz="2400" b="1" dirty="0" err="1">
                <a:latin typeface="Times New Roman" panose="02020603050405020304" pitchFamily="18" charset="0"/>
                <a:cs typeface="Times New Roman" panose="02020603050405020304" pitchFamily="18" charset="0"/>
              </a:rPr>
              <a:t>CartoonGAN</a:t>
            </a:r>
            <a:r>
              <a:rPr lang="en-US" sz="2400" b="1" dirty="0">
                <a:latin typeface="Times New Roman" panose="02020603050405020304" pitchFamily="18" charset="0"/>
                <a:cs typeface="Times New Roman" panose="02020603050405020304" pitchFamily="18" charset="0"/>
              </a:rPr>
              <a:t> combines two components:</a:t>
            </a:r>
          </a:p>
          <a:p>
            <a:endParaRPr lang="en-US" sz="2400" b="1" dirty="0">
              <a:latin typeface="Times New Roman" panose="02020603050405020304" pitchFamily="18" charset="0"/>
              <a:cs typeface="Times New Roman" panose="02020603050405020304" pitchFamily="18" charset="0"/>
            </a:endParaRPr>
          </a:p>
          <a:p>
            <a:pPr marL="457200" indent="-457200">
              <a:buAutoNum type="arabicPeriod"/>
            </a:pPr>
            <a:r>
              <a:rPr lang="en-US" sz="2200" b="1" dirty="0">
                <a:latin typeface="Times New Roman" panose="02020603050405020304" pitchFamily="18" charset="0"/>
                <a:cs typeface="Times New Roman" panose="02020603050405020304" pitchFamily="18" charset="0"/>
              </a:rPr>
              <a:t>Adversarial Loss 𝐿adv(𝐺,𝐷): </a:t>
            </a:r>
            <a:r>
              <a:rPr lang="en-US" sz="2200" dirty="0">
                <a:latin typeface="Times New Roman" panose="02020603050405020304" pitchFamily="18" charset="0"/>
                <a:cs typeface="Times New Roman" panose="02020603050405020304" pitchFamily="18" charset="0"/>
              </a:rPr>
              <a:t>Guides the generator 𝐺G to transform input images into the cartoon manifold.</a:t>
            </a:r>
          </a:p>
          <a:p>
            <a:endParaRPr lang="en-US" sz="2200" dirty="0">
              <a:latin typeface="Times New Roman" panose="02020603050405020304" pitchFamily="18" charset="0"/>
              <a:cs typeface="Times New Roman" panose="02020603050405020304" pitchFamily="18" charset="0"/>
            </a:endParaRPr>
          </a:p>
          <a:p>
            <a:pPr marL="457200" indent="-457200">
              <a:buAutoNum type="arabicPeriod"/>
            </a:pPr>
            <a:r>
              <a:rPr lang="en-US" sz="2200" b="1" dirty="0">
                <a:latin typeface="Times New Roman" panose="02020603050405020304" pitchFamily="18" charset="0"/>
                <a:cs typeface="Times New Roman" panose="02020603050405020304" pitchFamily="18" charset="0"/>
              </a:rPr>
              <a:t>Content Loss 𝐿con(𝐺,𝐷):</a:t>
            </a:r>
            <a:r>
              <a:rPr lang="en-US" sz="2200" dirty="0">
                <a:latin typeface="Times New Roman" panose="02020603050405020304" pitchFamily="18" charset="0"/>
                <a:cs typeface="Times New Roman" panose="02020603050405020304" pitchFamily="18" charset="0"/>
              </a:rPr>
              <a:t>Ensures the semantic content from the input photo is preserved in the generated cartoon image.</a:t>
            </a:r>
          </a:p>
          <a:p>
            <a:pPr marL="457200" indent="-457200">
              <a:buAutoNum type="arabicPeriod"/>
            </a:pPr>
            <a:endParaRPr lang="en-US" sz="2200"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Defined as:</a:t>
            </a:r>
          </a:p>
          <a:p>
            <a:endParaRPr lang="en-US" sz="2200" dirty="0">
              <a:latin typeface="Times New Roman" panose="02020603050405020304" pitchFamily="18" charset="0"/>
              <a:cs typeface="Times New Roman" panose="02020603050405020304" pitchFamily="18" charset="0"/>
            </a:endParaRPr>
          </a:p>
          <a:p>
            <a:pPr algn="ctr"/>
            <a:endParaRPr lang="en-US" sz="3000" dirty="0">
              <a:latin typeface="Times New Roman" panose="02020603050405020304" pitchFamily="18" charset="0"/>
              <a:cs typeface="Times New Roman" panose="02020603050405020304" pitchFamily="18" charset="0"/>
            </a:endParaRPr>
          </a:p>
          <a:p>
            <a:pPr algn="ctr"/>
            <a:endParaRPr lang="en-US" sz="2200" dirty="0">
              <a:latin typeface="Times New Roman" panose="02020603050405020304" pitchFamily="18" charset="0"/>
              <a:cs typeface="Times New Roman" panose="02020603050405020304" pitchFamily="18" charset="0"/>
            </a:endParaRPr>
          </a:p>
          <a:p>
            <a:pPr algn="ctr"/>
            <a:endParaRPr lang="en-US" sz="2200" dirty="0">
              <a:latin typeface="Times New Roman" panose="02020603050405020304" pitchFamily="18" charset="0"/>
              <a:cs typeface="Times New Roman" panose="02020603050405020304" pitchFamily="18" charset="0"/>
            </a:endParaRPr>
          </a:p>
          <a:p>
            <a:pPr algn="ctr"/>
            <a:r>
              <a:rPr lang="en-US" sz="2200" dirty="0">
                <a:latin typeface="Times New Roman" panose="02020603050405020304" pitchFamily="18" charset="0"/>
                <a:cs typeface="Times New Roman" panose="02020603050405020304" pitchFamily="18" charset="0"/>
              </a:rPr>
              <a:t>Where </a:t>
            </a:r>
            <a:r>
              <a:rPr lang="el-GR" sz="2200" dirty="0">
                <a:latin typeface="Times New Roman" panose="02020603050405020304" pitchFamily="18" charset="0"/>
                <a:cs typeface="Times New Roman" panose="02020603050405020304" pitchFamily="18" charset="0"/>
              </a:rPr>
              <a:t>ω </a:t>
            </a:r>
            <a:r>
              <a:rPr lang="en-US" sz="2200" dirty="0">
                <a:latin typeface="Times New Roman" panose="02020603050405020304" pitchFamily="18" charset="0"/>
                <a:cs typeface="Times New Roman" panose="02020603050405020304" pitchFamily="18" charset="0"/>
              </a:rPr>
              <a:t>controls the balance between content preservation and stylization </a:t>
            </a:r>
          </a:p>
          <a:p>
            <a:pPr algn="ctr"/>
            <a:r>
              <a:rPr lang="en-US" sz="2200" dirty="0">
                <a:latin typeface="Times New Roman" panose="02020603050405020304" pitchFamily="18" charset="0"/>
                <a:cs typeface="Times New Roman" panose="02020603050405020304" pitchFamily="18" charset="0"/>
              </a:rPr>
              <a:t>(set to 𝜔=10</a:t>
            </a:r>
            <a:r>
              <a:rPr lang="el-GR" sz="2200" dirty="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in experiments).</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0011168-3B7E-CDD3-3520-7EFB26E1C858}"/>
              </a:ext>
            </a:extLst>
          </p:cNvPr>
          <p:cNvPicPr>
            <a:picLocks noChangeAspect="1"/>
          </p:cNvPicPr>
          <p:nvPr/>
        </p:nvPicPr>
        <p:blipFill>
          <a:blip r:embed="rId3"/>
          <a:stretch>
            <a:fillRect/>
          </a:stretch>
        </p:blipFill>
        <p:spPr>
          <a:xfrm>
            <a:off x="2608026" y="4084320"/>
            <a:ext cx="6975947" cy="963954"/>
          </a:xfrm>
          <a:prstGeom prst="rect">
            <a:avLst/>
          </a:prstGeom>
        </p:spPr>
      </p:pic>
    </p:spTree>
    <p:extLst>
      <p:ext uri="{BB962C8B-B14F-4D97-AF65-F5344CB8AC3E}">
        <p14:creationId xmlns:p14="http://schemas.microsoft.com/office/powerpoint/2010/main" val="13157194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AF8308-EB08-4A03-EFE3-59A380456111}"/>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F9C9C60-9869-D30C-B3F0-8E7F6DAF21CA}"/>
              </a:ext>
            </a:extLst>
          </p:cNvPr>
          <p:cNvSpPr>
            <a:spLocks noGrp="1"/>
          </p:cNvSpPr>
          <p:nvPr>
            <p:ph type="sldNum" sz="quarter" idx="12"/>
          </p:nvPr>
        </p:nvSpPr>
        <p:spPr/>
        <p:txBody>
          <a:bodyPr/>
          <a:lstStyle/>
          <a:p>
            <a:fld id="{9EA0BE3B-158A-4EDF-80DC-E394A0D1600F}" type="slidenum">
              <a:rPr lang="en-US" smtClean="0"/>
              <a:pPr/>
              <a:t>12</a:t>
            </a:fld>
            <a:endParaRPr lang="en-US"/>
          </a:p>
        </p:txBody>
      </p:sp>
      <p:sp>
        <p:nvSpPr>
          <p:cNvPr id="9" name="Title 1">
            <a:extLst>
              <a:ext uri="{FF2B5EF4-FFF2-40B4-BE49-F238E27FC236}">
                <a16:creationId xmlns:a16="http://schemas.microsoft.com/office/drawing/2014/main" id="{1D9E4219-D7D0-C6E1-03E5-D7EFD77FEDB1}"/>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t>LOSS FUNCTIONS</a:t>
            </a:r>
          </a:p>
        </p:txBody>
      </p:sp>
      <p:sp>
        <p:nvSpPr>
          <p:cNvPr id="2" name="TextBox 1">
            <a:extLst>
              <a:ext uri="{FF2B5EF4-FFF2-40B4-BE49-F238E27FC236}">
                <a16:creationId xmlns:a16="http://schemas.microsoft.com/office/drawing/2014/main" id="{66D12C97-9A64-F70F-9D32-24DCAE397704}"/>
              </a:ext>
            </a:extLst>
          </p:cNvPr>
          <p:cNvSpPr txBox="1"/>
          <p:nvPr/>
        </p:nvSpPr>
        <p:spPr>
          <a:xfrm>
            <a:off x="384684" y="895695"/>
            <a:ext cx="11514528" cy="3139321"/>
          </a:xfrm>
          <a:prstGeom prst="rect">
            <a:avLst/>
          </a:prstGeom>
          <a:noFill/>
        </p:spPr>
        <p:txBody>
          <a:bodyPr wrap="square" rtlCol="0">
            <a:spAutoFit/>
          </a:bodyPr>
          <a:lstStyle/>
          <a:p>
            <a:pPr marL="457200" indent="-457200">
              <a:buAutoNum type="arabicPeriod"/>
            </a:pPr>
            <a:r>
              <a:rPr lang="en-US" sz="2400" b="1" dirty="0"/>
              <a:t>Adversarial Loss 𝐿adv(𝐺,𝐷): </a:t>
            </a:r>
          </a:p>
          <a:p>
            <a:pPr marL="914400" lvl="1" indent="-457200">
              <a:buAutoNum type="arabicPeriod"/>
            </a:pPr>
            <a:r>
              <a:rPr lang="en-US" dirty="0">
                <a:latin typeface="Times New Roman" panose="02020603050405020304" pitchFamily="18" charset="0"/>
                <a:cs typeface="Times New Roman" panose="02020603050405020304" pitchFamily="18" charset="0"/>
              </a:rPr>
              <a:t>Encourages the generator G to produce outputs that resemble real cartoon images.</a:t>
            </a:r>
          </a:p>
          <a:p>
            <a:pPr marL="914400" lvl="1" indent="-457200">
              <a:buAutoNum type="arabicPeriod"/>
            </a:pPr>
            <a:r>
              <a:rPr lang="en-US" dirty="0">
                <a:latin typeface="Times New Roman" panose="02020603050405020304" pitchFamily="18" charset="0"/>
                <a:cs typeface="Times New Roman" panose="02020603050405020304" pitchFamily="18" charset="0"/>
              </a:rPr>
              <a:t>To address the challenge of clear edge reproduction (critical for cartoon images), a set of cartoon-like images without clear edges 𝑆data(𝑒) is created by:</a:t>
            </a:r>
          </a:p>
          <a:p>
            <a:pPr marL="1371600" lvl="2" indent="-457200">
              <a:buAutoNum type="arabicPeriod"/>
            </a:pPr>
            <a:r>
              <a:rPr lang="en-US" dirty="0">
                <a:latin typeface="Times New Roman" panose="02020603050405020304" pitchFamily="18" charset="0"/>
                <a:cs typeface="Times New Roman" panose="02020603050405020304" pitchFamily="18" charset="0"/>
              </a:rPr>
              <a:t>Detecting edges using the Canny edge detector.</a:t>
            </a:r>
          </a:p>
          <a:p>
            <a:pPr marL="1371600" lvl="2" indent="-457200">
              <a:buAutoNum type="arabicPeriod"/>
            </a:pPr>
            <a:r>
              <a:rPr lang="en-US" dirty="0">
                <a:latin typeface="Times New Roman" panose="02020603050405020304" pitchFamily="18" charset="0"/>
                <a:cs typeface="Times New Roman" panose="02020603050405020304" pitchFamily="18" charset="0"/>
              </a:rPr>
              <a:t>Dilating the edge regions.</a:t>
            </a:r>
          </a:p>
          <a:p>
            <a:pPr marL="1371600" lvl="2" indent="-457200">
              <a:buAutoNum type="arabicPeriod"/>
            </a:pPr>
            <a:r>
              <a:rPr lang="en-US" dirty="0">
                <a:latin typeface="Times New Roman" panose="02020603050405020304" pitchFamily="18" charset="0"/>
                <a:cs typeface="Times New Roman" panose="02020603050405020304" pitchFamily="18" charset="0"/>
              </a:rPr>
              <a:t>Applying Gaussian smoothing on these regions. </a:t>
            </a:r>
          </a:p>
          <a:p>
            <a:pPr lvl="2"/>
            <a:endParaRPr lang="en-US" sz="2200" b="1" dirty="0"/>
          </a:p>
          <a:p>
            <a:pPr lvl="2"/>
            <a:endParaRPr lang="en-US" sz="2200" b="1" dirty="0"/>
          </a:p>
          <a:p>
            <a:pPr marL="1371600" lvl="2" indent="-457200">
              <a:buAutoNum type="arabicPeriod"/>
            </a:pPr>
            <a:endParaRPr lang="en-US" sz="2200" b="1" dirty="0"/>
          </a:p>
        </p:txBody>
      </p:sp>
      <p:sp>
        <p:nvSpPr>
          <p:cNvPr id="3" name="TextBox 2">
            <a:extLst>
              <a:ext uri="{FF2B5EF4-FFF2-40B4-BE49-F238E27FC236}">
                <a16:creationId xmlns:a16="http://schemas.microsoft.com/office/drawing/2014/main" id="{7C0F1E56-2EBD-CB5F-CD6A-6D254061607F}"/>
              </a:ext>
            </a:extLst>
          </p:cNvPr>
          <p:cNvSpPr txBox="1"/>
          <p:nvPr/>
        </p:nvSpPr>
        <p:spPr>
          <a:xfrm>
            <a:off x="338736" y="3006500"/>
            <a:ext cx="11514528" cy="1015663"/>
          </a:xfrm>
          <a:prstGeom prst="rect">
            <a:avLst/>
          </a:prstGeom>
          <a:noFill/>
        </p:spPr>
        <p:txBody>
          <a:bodyPr wrap="square" rtlCol="0">
            <a:spAutoFit/>
          </a:bodyPr>
          <a:lstStyle/>
          <a:p>
            <a:r>
              <a:rPr lang="en-US" sz="2400" b="1" dirty="0"/>
              <a:t>       The discriminator D learns to:</a:t>
            </a:r>
          </a:p>
          <a:p>
            <a:pPr marL="914400" lvl="1" indent="-457200">
              <a:buAutoNum type="arabicPeriod"/>
            </a:pPr>
            <a:r>
              <a:rPr lang="en-US" dirty="0"/>
              <a:t>Recognize real cartoon images 𝑆data(𝑐). </a:t>
            </a:r>
          </a:p>
          <a:p>
            <a:pPr marL="914400" lvl="1" indent="-457200">
              <a:buAutoNum type="arabicPeriod"/>
            </a:pPr>
            <a:r>
              <a:rPr lang="en-US" dirty="0"/>
              <a:t>Differentiate between cartoon-like images without edges 𝑆data(𝑒)S data​ (e) and generated images 𝐺(𝑝𝑘)).</a:t>
            </a:r>
          </a:p>
        </p:txBody>
      </p:sp>
      <p:pic>
        <p:nvPicPr>
          <p:cNvPr id="5" name="Picture 4">
            <a:extLst>
              <a:ext uri="{FF2B5EF4-FFF2-40B4-BE49-F238E27FC236}">
                <a16:creationId xmlns:a16="http://schemas.microsoft.com/office/drawing/2014/main" id="{3CB62A01-C68A-79E4-24B3-F02A3C9B6089}"/>
              </a:ext>
            </a:extLst>
          </p:cNvPr>
          <p:cNvPicPr>
            <a:picLocks noChangeAspect="1"/>
          </p:cNvPicPr>
          <p:nvPr/>
        </p:nvPicPr>
        <p:blipFill>
          <a:blip r:embed="rId3"/>
          <a:stretch>
            <a:fillRect/>
          </a:stretch>
        </p:blipFill>
        <p:spPr>
          <a:xfrm>
            <a:off x="1409700" y="4218793"/>
            <a:ext cx="9372599" cy="1528101"/>
          </a:xfrm>
          <a:prstGeom prst="rect">
            <a:avLst/>
          </a:prstGeom>
        </p:spPr>
      </p:pic>
    </p:spTree>
    <p:extLst>
      <p:ext uri="{BB962C8B-B14F-4D97-AF65-F5344CB8AC3E}">
        <p14:creationId xmlns:p14="http://schemas.microsoft.com/office/powerpoint/2010/main" val="136285644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57CC4C-7588-9504-767B-0A1FA9819283}"/>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6490146-5383-68F6-F01F-A16A129E0F62}"/>
              </a:ext>
            </a:extLst>
          </p:cNvPr>
          <p:cNvSpPr>
            <a:spLocks noGrp="1"/>
          </p:cNvSpPr>
          <p:nvPr>
            <p:ph type="sldNum" sz="quarter" idx="12"/>
          </p:nvPr>
        </p:nvSpPr>
        <p:spPr/>
        <p:txBody>
          <a:bodyPr/>
          <a:lstStyle/>
          <a:p>
            <a:fld id="{9EA0BE3B-158A-4EDF-80DC-E394A0D1600F}" type="slidenum">
              <a:rPr lang="en-US" smtClean="0"/>
              <a:pPr/>
              <a:t>13</a:t>
            </a:fld>
            <a:endParaRPr lang="en-US"/>
          </a:p>
        </p:txBody>
      </p:sp>
      <p:sp>
        <p:nvSpPr>
          <p:cNvPr id="9" name="Title 1">
            <a:extLst>
              <a:ext uri="{FF2B5EF4-FFF2-40B4-BE49-F238E27FC236}">
                <a16:creationId xmlns:a16="http://schemas.microsoft.com/office/drawing/2014/main" id="{215D4E03-C5F5-87E6-D768-C81C04A52ACD}"/>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latin typeface="Lato"/>
                <a:ea typeface="Lato"/>
                <a:cs typeface="Lato"/>
              </a:rPr>
              <a:t>LOSS FUNCTIONS</a:t>
            </a:r>
            <a:endParaRPr lang="en-US" dirty="0"/>
          </a:p>
        </p:txBody>
      </p:sp>
      <p:pic>
        <p:nvPicPr>
          <p:cNvPr id="5" name="Picture 4">
            <a:extLst>
              <a:ext uri="{FF2B5EF4-FFF2-40B4-BE49-F238E27FC236}">
                <a16:creationId xmlns:a16="http://schemas.microsoft.com/office/drawing/2014/main" id="{E9FE2360-E383-BFA0-033A-E87FE644955B}"/>
              </a:ext>
            </a:extLst>
          </p:cNvPr>
          <p:cNvPicPr>
            <a:picLocks noChangeAspect="1"/>
          </p:cNvPicPr>
          <p:nvPr/>
        </p:nvPicPr>
        <p:blipFill>
          <a:blip r:embed="rId3"/>
          <a:stretch>
            <a:fillRect/>
          </a:stretch>
        </p:blipFill>
        <p:spPr>
          <a:xfrm>
            <a:off x="2361970" y="1167823"/>
            <a:ext cx="7376159" cy="3618662"/>
          </a:xfrm>
          <a:prstGeom prst="rect">
            <a:avLst/>
          </a:prstGeom>
        </p:spPr>
      </p:pic>
      <p:sp>
        <p:nvSpPr>
          <p:cNvPr id="8" name="TextBox 7">
            <a:extLst>
              <a:ext uri="{FF2B5EF4-FFF2-40B4-BE49-F238E27FC236}">
                <a16:creationId xmlns:a16="http://schemas.microsoft.com/office/drawing/2014/main" id="{FEB112C7-5AE2-83EC-4585-D147A53E785C}"/>
              </a:ext>
            </a:extLst>
          </p:cNvPr>
          <p:cNvSpPr txBox="1"/>
          <p:nvPr/>
        </p:nvSpPr>
        <p:spPr>
          <a:xfrm>
            <a:off x="2057400" y="5029200"/>
            <a:ext cx="8610600" cy="923330"/>
          </a:xfrm>
          <a:prstGeom prst="rect">
            <a:avLst/>
          </a:prstGeom>
          <a:noFill/>
        </p:spPr>
        <p:txBody>
          <a:bodyPr wrap="square" rtlCol="0">
            <a:spAutoFit/>
          </a:bodyPr>
          <a:lstStyle/>
          <a:p>
            <a:pPr algn="l"/>
            <a:r>
              <a:rPr lang="en-US" sz="2400" b="0" i="0" u="none" strike="noStrike" baseline="0" dirty="0">
                <a:latin typeface="Times New Roman" panose="02020603050405020304" pitchFamily="18" charset="0"/>
                <a:cs typeface="Times New Roman" panose="02020603050405020304" pitchFamily="18" charset="0"/>
              </a:rPr>
              <a:t>Figure 2: By removing clear edges in a cartoon image ci ∈ </a:t>
            </a:r>
            <a:r>
              <a:rPr lang="en-US" sz="2400" b="0" i="0" u="none" strike="noStrike" baseline="0" dirty="0" err="1">
                <a:latin typeface="Times New Roman" panose="02020603050405020304" pitchFamily="18" charset="0"/>
                <a:cs typeface="Times New Roman" panose="02020603050405020304" pitchFamily="18" charset="0"/>
              </a:rPr>
              <a:t>Sdata</a:t>
            </a:r>
            <a:r>
              <a:rPr lang="en-US" sz="2400" b="0" i="0" u="none" strike="noStrike" baseline="0" dirty="0">
                <a:latin typeface="Times New Roman" panose="02020603050405020304" pitchFamily="18" charset="0"/>
                <a:cs typeface="Times New Roman" panose="02020603050405020304" pitchFamily="18" charset="0"/>
              </a:rPr>
              <a:t>(c), we generate a corresponding image </a:t>
            </a:r>
            <a:r>
              <a:rPr lang="en-US" sz="3000" b="0" i="0" u="none" strike="noStrike" baseline="0" dirty="0" err="1">
                <a:latin typeface="Times New Roman" panose="02020603050405020304" pitchFamily="18" charset="0"/>
                <a:cs typeface="Times New Roman" panose="02020603050405020304" pitchFamily="18" charset="0"/>
              </a:rPr>
              <a:t>e</a:t>
            </a:r>
            <a:r>
              <a:rPr lang="en-US" sz="2400" b="0" i="1" u="none" strike="noStrike" baseline="0" dirty="0" err="1">
                <a:latin typeface="Times New Roman" panose="02020603050405020304" pitchFamily="18" charset="0"/>
                <a:cs typeface="Times New Roman" panose="02020603050405020304" pitchFamily="18" charset="0"/>
              </a:rPr>
              <a:t>i</a:t>
            </a:r>
            <a:r>
              <a:rPr lang="en-US" sz="2400" b="0" i="0" u="none" strike="noStrike" baseline="0" dirty="0">
                <a:latin typeface="Times New Roman" panose="02020603050405020304" pitchFamily="18" charset="0"/>
                <a:cs typeface="Times New Roman" panose="02020603050405020304" pitchFamily="18" charset="0"/>
              </a:rPr>
              <a:t> ∈ </a:t>
            </a:r>
            <a:r>
              <a:rPr lang="en-US" sz="2400" b="0" i="0" u="none" strike="noStrike" baseline="0" dirty="0" err="1">
                <a:latin typeface="Times New Roman" panose="02020603050405020304" pitchFamily="18" charset="0"/>
                <a:cs typeface="Times New Roman" panose="02020603050405020304" pitchFamily="18" charset="0"/>
              </a:rPr>
              <a:t>Sdata</a:t>
            </a:r>
            <a:r>
              <a:rPr lang="en-US" sz="2400" b="0" i="0" u="none" strike="noStrike" baseline="0" dirty="0">
                <a:latin typeface="Times New Roman" panose="02020603050405020304" pitchFamily="18" charset="0"/>
                <a:cs typeface="Times New Roman" panose="02020603050405020304" pitchFamily="18" charset="0"/>
              </a:rPr>
              <a:t>(e).</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60417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E98F2E-CC56-1BB0-E3C4-C239D9ECBB34}"/>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993CA4B-C296-8AD3-7B09-B123E5CF92D8}"/>
              </a:ext>
            </a:extLst>
          </p:cNvPr>
          <p:cNvSpPr>
            <a:spLocks noGrp="1"/>
          </p:cNvSpPr>
          <p:nvPr>
            <p:ph type="sldNum" sz="quarter" idx="12"/>
          </p:nvPr>
        </p:nvSpPr>
        <p:spPr/>
        <p:txBody>
          <a:bodyPr/>
          <a:lstStyle/>
          <a:p>
            <a:fld id="{9EA0BE3B-158A-4EDF-80DC-E394A0D1600F}" type="slidenum">
              <a:rPr lang="en-US" smtClean="0"/>
              <a:pPr/>
              <a:t>14</a:t>
            </a:fld>
            <a:endParaRPr lang="en-US"/>
          </a:p>
        </p:txBody>
      </p:sp>
      <p:sp>
        <p:nvSpPr>
          <p:cNvPr id="9" name="Title 1">
            <a:extLst>
              <a:ext uri="{FF2B5EF4-FFF2-40B4-BE49-F238E27FC236}">
                <a16:creationId xmlns:a16="http://schemas.microsoft.com/office/drawing/2014/main" id="{3F09F1A6-9131-F4F3-76C5-908748DA4D1D}"/>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t>LOSS FUNCTIONS</a:t>
            </a:r>
          </a:p>
        </p:txBody>
      </p:sp>
      <p:sp>
        <p:nvSpPr>
          <p:cNvPr id="2" name="TextBox 1">
            <a:extLst>
              <a:ext uri="{FF2B5EF4-FFF2-40B4-BE49-F238E27FC236}">
                <a16:creationId xmlns:a16="http://schemas.microsoft.com/office/drawing/2014/main" id="{DC10ABBE-564F-7BAA-121C-B082C139CE47}"/>
              </a:ext>
            </a:extLst>
          </p:cNvPr>
          <p:cNvSpPr txBox="1"/>
          <p:nvPr/>
        </p:nvSpPr>
        <p:spPr>
          <a:xfrm>
            <a:off x="-621156" y="918238"/>
            <a:ext cx="12474420" cy="3170099"/>
          </a:xfrm>
          <a:prstGeom prst="rect">
            <a:avLst/>
          </a:prstGeom>
          <a:noFill/>
        </p:spPr>
        <p:txBody>
          <a:bodyPr wrap="square" rtlCol="0">
            <a:spAutoFit/>
          </a:bodyPr>
          <a:lstStyle/>
          <a:p>
            <a:pPr marL="1371600" lvl="2" indent="-457200">
              <a:buAutoNum type="arabicPeriod"/>
            </a:pPr>
            <a:r>
              <a:rPr lang="en-US" sz="2200" b="1" dirty="0"/>
              <a:t>Content Loss 𝐿con(𝐺,𝐷):</a:t>
            </a:r>
          </a:p>
          <a:p>
            <a:pPr marL="1828800" lvl="3" indent="-457200">
              <a:buAutoNum type="arabicPeriod"/>
            </a:pPr>
            <a:r>
              <a:rPr lang="en-US" sz="2200" dirty="0">
                <a:latin typeface="Times New Roman" panose="02020603050405020304" pitchFamily="18" charset="0"/>
                <a:cs typeface="Times New Roman" panose="02020603050405020304" pitchFamily="18" charset="0"/>
              </a:rPr>
              <a:t>Ensures the preservation of semantic content between the input photo and the generated cartoon image.</a:t>
            </a:r>
          </a:p>
          <a:p>
            <a:pPr marL="1828800" lvl="3" indent="-457200">
              <a:buAutoNum type="arabicPeriod"/>
            </a:pPr>
            <a:r>
              <a:rPr lang="en-US" sz="2200" dirty="0">
                <a:latin typeface="Times New Roman" panose="02020603050405020304" pitchFamily="18" charset="0"/>
                <a:cs typeface="Times New Roman" panose="02020603050405020304" pitchFamily="18" charset="0"/>
              </a:rPr>
              <a:t>Uses high-level feature maps from a pre-trained VGG network (layer ‘conv4_4’) to measure content similarity.</a:t>
            </a:r>
          </a:p>
          <a:p>
            <a:pPr marL="1828800" lvl="3" indent="-457200">
              <a:buAutoNum type="arabicPeriod"/>
            </a:pPr>
            <a:r>
              <a:rPr lang="en-US" sz="2200" dirty="0">
                <a:latin typeface="Times New Roman" panose="02020603050405020304" pitchFamily="18" charset="0"/>
                <a:cs typeface="Times New Roman" panose="02020603050405020304" pitchFamily="18" charset="0"/>
              </a:rPr>
              <a:t>Employs ℓ 1​ -norm regularization instead of ℓ2​ -norm to handle the distinct characteristics of cartoon images (clear edges and smooth shading).</a:t>
            </a:r>
          </a:p>
          <a:p>
            <a:pPr marL="1828800" lvl="3" indent="-457200">
              <a:buAutoNum type="arabicPeriod"/>
            </a:pPr>
            <a:endParaRPr lang="en-US" sz="2200" dirty="0">
              <a:latin typeface="Times New Roman" panose="02020603050405020304" pitchFamily="18" charset="0"/>
              <a:cs typeface="Times New Roman" panose="02020603050405020304" pitchFamily="18" charset="0"/>
            </a:endParaRPr>
          </a:p>
          <a:p>
            <a:pPr lvl="3"/>
            <a:r>
              <a:rPr lang="en-US" sz="2400" b="1" dirty="0"/>
              <a:t>Defined as:</a:t>
            </a:r>
          </a:p>
        </p:txBody>
      </p:sp>
      <p:pic>
        <p:nvPicPr>
          <p:cNvPr id="8" name="Picture 7">
            <a:extLst>
              <a:ext uri="{FF2B5EF4-FFF2-40B4-BE49-F238E27FC236}">
                <a16:creationId xmlns:a16="http://schemas.microsoft.com/office/drawing/2014/main" id="{5D868340-6619-5FD7-C99E-BEB22A827583}"/>
              </a:ext>
            </a:extLst>
          </p:cNvPr>
          <p:cNvPicPr>
            <a:picLocks noChangeAspect="1"/>
          </p:cNvPicPr>
          <p:nvPr/>
        </p:nvPicPr>
        <p:blipFill>
          <a:blip r:embed="rId3"/>
          <a:stretch>
            <a:fillRect/>
          </a:stretch>
        </p:blipFill>
        <p:spPr>
          <a:xfrm>
            <a:off x="2819628" y="4119379"/>
            <a:ext cx="6644639" cy="1001262"/>
          </a:xfrm>
          <a:prstGeom prst="rect">
            <a:avLst/>
          </a:prstGeom>
        </p:spPr>
      </p:pic>
    </p:spTree>
    <p:extLst>
      <p:ext uri="{BB962C8B-B14F-4D97-AF65-F5344CB8AC3E}">
        <p14:creationId xmlns:p14="http://schemas.microsoft.com/office/powerpoint/2010/main" val="91268597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45E877-A6C1-F2E4-E6B8-C34DC1728503}"/>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E30A366-A326-6835-E58D-64DDC5FF253B}"/>
              </a:ext>
            </a:extLst>
          </p:cNvPr>
          <p:cNvSpPr>
            <a:spLocks noGrp="1"/>
          </p:cNvSpPr>
          <p:nvPr>
            <p:ph type="sldNum" sz="quarter" idx="12"/>
          </p:nvPr>
        </p:nvSpPr>
        <p:spPr/>
        <p:txBody>
          <a:bodyPr/>
          <a:lstStyle/>
          <a:p>
            <a:fld id="{9EA0BE3B-158A-4EDF-80DC-E394A0D1600F}" type="slidenum">
              <a:rPr lang="en-US" smtClean="0"/>
              <a:pPr/>
              <a:t>15</a:t>
            </a:fld>
            <a:endParaRPr lang="en-US"/>
          </a:p>
        </p:txBody>
      </p:sp>
      <p:sp>
        <p:nvSpPr>
          <p:cNvPr id="9" name="Title 1">
            <a:extLst>
              <a:ext uri="{FF2B5EF4-FFF2-40B4-BE49-F238E27FC236}">
                <a16:creationId xmlns:a16="http://schemas.microsoft.com/office/drawing/2014/main" id="{F9798A3D-D8C0-AB82-E608-87EE3D64B44E}"/>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latin typeface="Times New Roman" panose="02020603050405020304" pitchFamily="18" charset="0"/>
                <a:cs typeface="Times New Roman" panose="02020603050405020304" pitchFamily="18" charset="0"/>
              </a:rPr>
              <a:t>INITIALIZATION PHASE</a:t>
            </a:r>
          </a:p>
        </p:txBody>
      </p:sp>
      <p:sp>
        <p:nvSpPr>
          <p:cNvPr id="2" name="TextBox 1">
            <a:extLst>
              <a:ext uri="{FF2B5EF4-FFF2-40B4-BE49-F238E27FC236}">
                <a16:creationId xmlns:a16="http://schemas.microsoft.com/office/drawing/2014/main" id="{99BE5A37-130A-16CF-74ED-1BB0C0E2D12B}"/>
              </a:ext>
            </a:extLst>
          </p:cNvPr>
          <p:cNvSpPr txBox="1"/>
          <p:nvPr/>
        </p:nvSpPr>
        <p:spPr>
          <a:xfrm>
            <a:off x="-621156" y="918238"/>
            <a:ext cx="12474420" cy="4862870"/>
          </a:xfrm>
          <a:prstGeom prst="rect">
            <a:avLst/>
          </a:prstGeom>
          <a:noFill/>
        </p:spPr>
        <p:txBody>
          <a:bodyPr wrap="square" rtlCol="0">
            <a:spAutoFit/>
          </a:bodyPr>
          <a:lstStyle/>
          <a:p>
            <a:pPr marL="1371600" lvl="2" indent="-457200">
              <a:buAutoNum type="arabicPeriod"/>
            </a:pPr>
            <a:r>
              <a:rPr lang="en-US" sz="2400" b="1" dirty="0"/>
              <a:t>Challenge:</a:t>
            </a:r>
          </a:p>
          <a:p>
            <a:pPr lvl="2"/>
            <a:r>
              <a:rPr lang="en-US" sz="2400" b="1" dirty="0"/>
              <a:t>	</a:t>
            </a:r>
            <a:r>
              <a:rPr lang="en-US" sz="2400" dirty="0"/>
              <a:t> Due to the nonlinear nature of GAN models, random initialization often leads to 	suboptimal local minima during optimization.</a:t>
            </a:r>
          </a:p>
          <a:p>
            <a:pPr lvl="2"/>
            <a:endParaRPr lang="en-US" sz="2400" dirty="0"/>
          </a:p>
          <a:p>
            <a:pPr marL="1371600" lvl="2" indent="-457200">
              <a:buAutoNum type="arabicPeriod" startAt="2"/>
            </a:pPr>
            <a:r>
              <a:rPr lang="en-US" sz="2400" b="1" dirty="0"/>
              <a:t>Solution:</a:t>
            </a:r>
            <a:r>
              <a:rPr lang="en-US" sz="2400" dirty="0"/>
              <a:t> Introduce a new initialization phase to improve convergence.</a:t>
            </a:r>
          </a:p>
          <a:p>
            <a:pPr marL="1371600" lvl="2" indent="-457200">
              <a:buAutoNum type="arabicPeriod" startAt="2"/>
            </a:pPr>
            <a:endParaRPr lang="en-US" sz="2400" dirty="0"/>
          </a:p>
          <a:p>
            <a:pPr marL="1371600" lvl="2" indent="-457200">
              <a:buAutoNum type="arabicPeriod" startAt="2"/>
            </a:pPr>
            <a:r>
              <a:rPr lang="en-US" sz="2400" b="1" dirty="0"/>
              <a:t>Goal of Generator Network (G):</a:t>
            </a:r>
            <a:r>
              <a:rPr lang="en-US" sz="2400" dirty="0"/>
              <a:t> Transform input photos into cartoon style while preserving semantic content.</a:t>
            </a:r>
          </a:p>
          <a:p>
            <a:pPr lvl="2"/>
            <a:endParaRPr lang="en-US" sz="2400" dirty="0"/>
          </a:p>
          <a:p>
            <a:pPr marL="1371600" lvl="2" indent="-457200">
              <a:buAutoNum type="arabicPeriod" startAt="2"/>
            </a:pPr>
            <a:endParaRPr lang="en-US" sz="2400" dirty="0"/>
          </a:p>
          <a:p>
            <a:pPr marL="1371600" lvl="2" indent="-457200">
              <a:buAutoNum type="arabicPeriod" startAt="2"/>
            </a:pPr>
            <a:endParaRPr lang="en-US" sz="2400" dirty="0"/>
          </a:p>
          <a:p>
            <a:pPr lvl="2"/>
            <a:endParaRPr lang="en-US" sz="2200" dirty="0">
              <a:latin typeface="Times New Roman" panose="02020603050405020304" pitchFamily="18" charset="0"/>
              <a:cs typeface="Times New Roman" panose="02020603050405020304" pitchFamily="18" charset="0"/>
            </a:endParaRPr>
          </a:p>
          <a:p>
            <a:pPr lvl="3"/>
            <a:endParaRPr lang="en-US" sz="2400" b="1" dirty="0"/>
          </a:p>
        </p:txBody>
      </p:sp>
    </p:spTree>
    <p:extLst>
      <p:ext uri="{BB962C8B-B14F-4D97-AF65-F5344CB8AC3E}">
        <p14:creationId xmlns:p14="http://schemas.microsoft.com/office/powerpoint/2010/main" val="83866739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3343F2-53D8-50EC-F02B-BE9F2735E7E2}"/>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72B7826-3E95-7B46-D01F-4A1E454B0B65}"/>
              </a:ext>
            </a:extLst>
          </p:cNvPr>
          <p:cNvSpPr>
            <a:spLocks noGrp="1"/>
          </p:cNvSpPr>
          <p:nvPr>
            <p:ph type="sldNum" sz="quarter" idx="12"/>
          </p:nvPr>
        </p:nvSpPr>
        <p:spPr/>
        <p:txBody>
          <a:bodyPr/>
          <a:lstStyle/>
          <a:p>
            <a:fld id="{9EA0BE3B-158A-4EDF-80DC-E394A0D1600F}" type="slidenum">
              <a:rPr lang="en-US" smtClean="0"/>
              <a:pPr/>
              <a:t>16</a:t>
            </a:fld>
            <a:endParaRPr lang="en-US"/>
          </a:p>
        </p:txBody>
      </p:sp>
      <p:sp>
        <p:nvSpPr>
          <p:cNvPr id="9" name="Title 1">
            <a:extLst>
              <a:ext uri="{FF2B5EF4-FFF2-40B4-BE49-F238E27FC236}">
                <a16:creationId xmlns:a16="http://schemas.microsoft.com/office/drawing/2014/main" id="{428B0B87-B8E5-8BF8-721C-F113B0C03336}"/>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latin typeface="Times New Roman" panose="02020603050405020304" pitchFamily="18" charset="0"/>
                <a:cs typeface="Times New Roman" panose="02020603050405020304" pitchFamily="18" charset="0"/>
              </a:rPr>
              <a:t>INITIALIZATION PHASE</a:t>
            </a:r>
          </a:p>
        </p:txBody>
      </p:sp>
      <p:sp>
        <p:nvSpPr>
          <p:cNvPr id="2" name="TextBox 1">
            <a:extLst>
              <a:ext uri="{FF2B5EF4-FFF2-40B4-BE49-F238E27FC236}">
                <a16:creationId xmlns:a16="http://schemas.microsoft.com/office/drawing/2014/main" id="{C6C720DE-864D-4E20-F7B6-CDF046A37AE1}"/>
              </a:ext>
            </a:extLst>
          </p:cNvPr>
          <p:cNvSpPr txBox="1"/>
          <p:nvPr/>
        </p:nvSpPr>
        <p:spPr>
          <a:xfrm>
            <a:off x="338736" y="872518"/>
            <a:ext cx="11560975" cy="1815882"/>
          </a:xfrm>
          <a:prstGeom prst="rect">
            <a:avLst/>
          </a:prstGeom>
          <a:noFill/>
        </p:spPr>
        <p:txBody>
          <a:bodyPr wrap="square" rtlCol="0">
            <a:spAutoFit/>
          </a:bodyPr>
          <a:lstStyle/>
          <a:p>
            <a:r>
              <a:rPr lang="en-US" sz="2200" b="1" dirty="0">
                <a:latin typeface="Times New Roman" panose="02020603050405020304" pitchFamily="18" charset="0"/>
                <a:cs typeface="Times New Roman" panose="02020603050405020304" pitchFamily="18" charset="0"/>
              </a:rPr>
              <a:t>4. </a:t>
            </a:r>
            <a:r>
              <a:rPr lang="en-US" sz="2400" b="1" dirty="0">
                <a:latin typeface="Times New Roman" panose="02020603050405020304" pitchFamily="18" charset="0"/>
                <a:cs typeface="Times New Roman" panose="02020603050405020304" pitchFamily="18" charset="0"/>
              </a:rPr>
              <a:t>Initialization Phase:</a:t>
            </a:r>
          </a:p>
          <a:p>
            <a:r>
              <a:rPr lang="en-US" sz="2200" b="1" dirty="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 Begin adversarial learning with a generator that only reconstructs the content of the input 	image.</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 Pre-train the generator network G using only the semantic content loss 	𝐿con(𝐺,𝐷). </a:t>
            </a:r>
          </a:p>
          <a:p>
            <a:r>
              <a:rPr lang="en-US" sz="2200" dirty="0">
                <a:latin typeface="Times New Roman" panose="02020603050405020304" pitchFamily="18" charset="0"/>
                <a:cs typeface="Times New Roman" panose="02020603050405020304" pitchFamily="18" charset="0"/>
              </a:rPr>
              <a:t>	- Example: After 10 epochs, the reconstructed image already produces reasonable results.</a:t>
            </a:r>
          </a:p>
        </p:txBody>
      </p:sp>
      <p:pic>
        <p:nvPicPr>
          <p:cNvPr id="7" name="Picture 6">
            <a:extLst>
              <a:ext uri="{FF2B5EF4-FFF2-40B4-BE49-F238E27FC236}">
                <a16:creationId xmlns:a16="http://schemas.microsoft.com/office/drawing/2014/main" id="{321FF12D-D337-8000-0E3F-76558EDFCD4E}"/>
              </a:ext>
            </a:extLst>
          </p:cNvPr>
          <p:cNvPicPr>
            <a:picLocks noChangeAspect="1"/>
          </p:cNvPicPr>
          <p:nvPr/>
        </p:nvPicPr>
        <p:blipFill>
          <a:blip r:embed="rId3"/>
          <a:stretch>
            <a:fillRect/>
          </a:stretch>
        </p:blipFill>
        <p:spPr>
          <a:xfrm>
            <a:off x="3035490" y="3012277"/>
            <a:ext cx="2658894" cy="2413163"/>
          </a:xfrm>
          <a:prstGeom prst="rect">
            <a:avLst/>
          </a:prstGeom>
        </p:spPr>
      </p:pic>
      <p:pic>
        <p:nvPicPr>
          <p:cNvPr id="10" name="Picture 9">
            <a:extLst>
              <a:ext uri="{FF2B5EF4-FFF2-40B4-BE49-F238E27FC236}">
                <a16:creationId xmlns:a16="http://schemas.microsoft.com/office/drawing/2014/main" id="{139A3472-7363-FE37-0112-148FCC3D3669}"/>
              </a:ext>
            </a:extLst>
          </p:cNvPr>
          <p:cNvPicPr>
            <a:picLocks noChangeAspect="1"/>
          </p:cNvPicPr>
          <p:nvPr/>
        </p:nvPicPr>
        <p:blipFill>
          <a:blip r:embed="rId4"/>
          <a:stretch>
            <a:fillRect/>
          </a:stretch>
        </p:blipFill>
        <p:spPr>
          <a:xfrm>
            <a:off x="6497617" y="3012278"/>
            <a:ext cx="2658894" cy="2413162"/>
          </a:xfrm>
          <a:prstGeom prst="rect">
            <a:avLst/>
          </a:prstGeom>
        </p:spPr>
      </p:pic>
      <p:sp>
        <p:nvSpPr>
          <p:cNvPr id="11" name="TextBox 10">
            <a:extLst>
              <a:ext uri="{FF2B5EF4-FFF2-40B4-BE49-F238E27FC236}">
                <a16:creationId xmlns:a16="http://schemas.microsoft.com/office/drawing/2014/main" id="{5F4BCD09-A786-D8C3-FA9F-6A813643FCE3}"/>
              </a:ext>
            </a:extLst>
          </p:cNvPr>
          <p:cNvSpPr txBox="1"/>
          <p:nvPr/>
        </p:nvSpPr>
        <p:spPr>
          <a:xfrm>
            <a:off x="1280160" y="5642792"/>
            <a:ext cx="9738360" cy="646331"/>
          </a:xfrm>
          <a:prstGeom prst="rect">
            <a:avLst/>
          </a:prstGeom>
          <a:noFill/>
        </p:spPr>
        <p:txBody>
          <a:bodyPr wrap="square" rtlCol="0">
            <a:spAutoFit/>
          </a:bodyPr>
          <a:lstStyle/>
          <a:p>
            <a:pPr algn="ctr"/>
            <a:r>
              <a:rPr lang="en-US" sz="1800" b="0" i="0" u="none" strike="noStrike" baseline="0" dirty="0">
                <a:latin typeface="NimbusRomNo9L-Regu"/>
              </a:rPr>
              <a:t>Figure 4. For an original photo (a), the image (b) is the result after the initialization phase. See the main text for details.</a:t>
            </a:r>
            <a:endParaRPr lang="en-US" dirty="0"/>
          </a:p>
        </p:txBody>
      </p:sp>
    </p:spTree>
    <p:extLst>
      <p:ext uri="{BB962C8B-B14F-4D97-AF65-F5344CB8AC3E}">
        <p14:creationId xmlns:p14="http://schemas.microsoft.com/office/powerpoint/2010/main" val="97861963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228721-7CBB-A3BF-6D66-AE14B99D60B9}"/>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2095055-8CAC-768C-DE2D-204EA7C7239F}"/>
              </a:ext>
            </a:extLst>
          </p:cNvPr>
          <p:cNvSpPr>
            <a:spLocks noGrp="1"/>
          </p:cNvSpPr>
          <p:nvPr>
            <p:ph type="sldNum" sz="quarter" idx="12"/>
          </p:nvPr>
        </p:nvSpPr>
        <p:spPr/>
        <p:txBody>
          <a:bodyPr/>
          <a:lstStyle/>
          <a:p>
            <a:fld id="{9EA0BE3B-158A-4EDF-80DC-E394A0D1600F}" type="slidenum">
              <a:rPr lang="en-US" smtClean="0"/>
              <a:pPr/>
              <a:t>17</a:t>
            </a:fld>
            <a:endParaRPr lang="en-US"/>
          </a:p>
        </p:txBody>
      </p:sp>
      <p:sp>
        <p:nvSpPr>
          <p:cNvPr id="9" name="Title 1">
            <a:extLst>
              <a:ext uri="{FF2B5EF4-FFF2-40B4-BE49-F238E27FC236}">
                <a16:creationId xmlns:a16="http://schemas.microsoft.com/office/drawing/2014/main" id="{46182D8B-728B-BA36-5D5A-80FE428FA3FC}"/>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latin typeface="Times New Roman" panose="02020603050405020304" pitchFamily="18" charset="0"/>
                <a:cs typeface="Times New Roman" panose="02020603050405020304" pitchFamily="18" charset="0"/>
              </a:rPr>
              <a:t>RESULT</a:t>
            </a:r>
          </a:p>
        </p:txBody>
      </p:sp>
      <p:sp>
        <p:nvSpPr>
          <p:cNvPr id="2" name="TextBox 1">
            <a:extLst>
              <a:ext uri="{FF2B5EF4-FFF2-40B4-BE49-F238E27FC236}">
                <a16:creationId xmlns:a16="http://schemas.microsoft.com/office/drawing/2014/main" id="{58D65A97-E0EC-44B2-CFFA-AA40FE407502}"/>
              </a:ext>
            </a:extLst>
          </p:cNvPr>
          <p:cNvSpPr txBox="1"/>
          <p:nvPr/>
        </p:nvSpPr>
        <p:spPr>
          <a:xfrm>
            <a:off x="338736" y="872518"/>
            <a:ext cx="11560975" cy="769441"/>
          </a:xfrm>
          <a:prstGeom prst="rect">
            <a:avLst/>
          </a:prstGeom>
          <a:noFill/>
        </p:spPr>
        <p:txBody>
          <a:bodyPr wrap="square" rtlCol="0">
            <a:spAutoFit/>
          </a:bodyPr>
          <a:lstStyle/>
          <a:p>
            <a:pPr algn="l"/>
            <a:r>
              <a:rPr lang="en-US" sz="2200" b="0" i="0" u="none" strike="noStrike" baseline="0" dirty="0">
                <a:latin typeface="Times New Roman" panose="02020603050405020304" pitchFamily="18" charset="0"/>
                <a:cs typeface="Times New Roman" panose="02020603050405020304" pitchFamily="18" charset="0"/>
              </a:rPr>
              <a:t>In this paper we proposed </a:t>
            </a:r>
            <a:r>
              <a:rPr lang="en-US" sz="2200" b="0" i="0" u="none" strike="noStrike" baseline="0" dirty="0" err="1">
                <a:latin typeface="Times New Roman" panose="02020603050405020304" pitchFamily="18" charset="0"/>
                <a:cs typeface="Times New Roman" panose="02020603050405020304" pitchFamily="18" charset="0"/>
              </a:rPr>
              <a:t>CartoonGAN</a:t>
            </a:r>
            <a:r>
              <a:rPr lang="en-US" sz="2200" b="0" i="0" u="none" strike="noStrike" baseline="0" dirty="0">
                <a:latin typeface="Times New Roman" panose="02020603050405020304" pitchFamily="18" charset="0"/>
                <a:cs typeface="Times New Roman" panose="02020603050405020304" pitchFamily="18" charset="0"/>
              </a:rPr>
              <a:t>, a Generative Adversarial Network to transform real-world photos to high-quality cartoon style images.</a:t>
            </a:r>
            <a:endParaRPr lang="en-US" sz="2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C74C65BE-0344-4FAA-792C-69BB08AA2735}"/>
              </a:ext>
            </a:extLst>
          </p:cNvPr>
          <p:cNvSpPr txBox="1"/>
          <p:nvPr/>
        </p:nvSpPr>
        <p:spPr>
          <a:xfrm>
            <a:off x="1280160" y="5642792"/>
            <a:ext cx="9738360" cy="369332"/>
          </a:xfrm>
          <a:prstGeom prst="rect">
            <a:avLst/>
          </a:prstGeom>
          <a:noFill/>
        </p:spPr>
        <p:txBody>
          <a:bodyPr wrap="square" rtlCol="0">
            <a:spAutoFit/>
          </a:bodyPr>
          <a:lstStyle/>
          <a:p>
            <a:pPr algn="ctr"/>
            <a:r>
              <a:rPr lang="en-US" sz="1800" b="0" i="0" u="none" strike="noStrike" baseline="0" dirty="0">
                <a:latin typeface="NimbusRomNo9L-Regu"/>
              </a:rPr>
              <a:t>Figure 5. Result</a:t>
            </a:r>
            <a:endParaRPr lang="en-US" dirty="0"/>
          </a:p>
        </p:txBody>
      </p:sp>
      <p:pic>
        <p:nvPicPr>
          <p:cNvPr id="8" name="Picture 7">
            <a:extLst>
              <a:ext uri="{FF2B5EF4-FFF2-40B4-BE49-F238E27FC236}">
                <a16:creationId xmlns:a16="http://schemas.microsoft.com/office/drawing/2014/main" id="{FA022422-C209-386A-4770-5D26446824F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63955" y="2125995"/>
            <a:ext cx="4444365" cy="3032760"/>
          </a:xfrm>
          <a:prstGeom prst="rect">
            <a:avLst/>
          </a:prstGeom>
        </p:spPr>
      </p:pic>
      <p:pic>
        <p:nvPicPr>
          <p:cNvPr id="13" name="Picture 12" descr="A red arch over water&#10;&#10;Description automatically generated with medium confidence">
            <a:extLst>
              <a:ext uri="{FF2B5EF4-FFF2-40B4-BE49-F238E27FC236}">
                <a16:creationId xmlns:a16="http://schemas.microsoft.com/office/drawing/2014/main" id="{F90D223B-5742-1CC1-2936-9CA67B6A82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3682" y="2125995"/>
            <a:ext cx="4444365" cy="3032760"/>
          </a:xfrm>
          <a:prstGeom prst="rect">
            <a:avLst/>
          </a:prstGeom>
        </p:spPr>
      </p:pic>
    </p:spTree>
    <p:extLst>
      <p:ext uri="{BB962C8B-B14F-4D97-AF65-F5344CB8AC3E}">
        <p14:creationId xmlns:p14="http://schemas.microsoft.com/office/powerpoint/2010/main" val="358985241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7B3607-941F-4BB4-7EC7-3BA345684262}"/>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00AF6F72-5BF7-914C-95D8-2487E9C964D0}"/>
              </a:ext>
            </a:extLst>
          </p:cNvPr>
          <p:cNvSpPr>
            <a:spLocks noGrp="1"/>
          </p:cNvSpPr>
          <p:nvPr>
            <p:ph type="sldNum" sz="quarter" idx="12"/>
          </p:nvPr>
        </p:nvSpPr>
        <p:spPr/>
        <p:txBody>
          <a:bodyPr/>
          <a:lstStyle/>
          <a:p>
            <a:fld id="{9EA0BE3B-158A-4EDF-80DC-E394A0D1600F}" type="slidenum">
              <a:rPr lang="en-US" smtClean="0"/>
              <a:pPr/>
              <a:t>18</a:t>
            </a:fld>
            <a:endParaRPr lang="en-US"/>
          </a:p>
        </p:txBody>
      </p:sp>
      <p:sp>
        <p:nvSpPr>
          <p:cNvPr id="9" name="Title 1">
            <a:extLst>
              <a:ext uri="{FF2B5EF4-FFF2-40B4-BE49-F238E27FC236}">
                <a16:creationId xmlns:a16="http://schemas.microsoft.com/office/drawing/2014/main" id="{116518EF-5018-3B7F-B440-A6D9CA6B727A}"/>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latin typeface="Times New Roman" panose="02020603050405020304" pitchFamily="18" charset="0"/>
                <a:cs typeface="Times New Roman" panose="02020603050405020304" pitchFamily="18" charset="0"/>
              </a:rPr>
              <a:t>FUTURE WORK</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A22E9D2C-E922-7644-FC07-94CCF3196F48}"/>
              </a:ext>
            </a:extLst>
          </p:cNvPr>
          <p:cNvSpPr txBox="1"/>
          <p:nvPr/>
        </p:nvSpPr>
        <p:spPr>
          <a:xfrm>
            <a:off x="338737" y="872518"/>
            <a:ext cx="11560974" cy="1785104"/>
          </a:xfrm>
          <a:prstGeom prst="rect">
            <a:avLst/>
          </a:prstGeom>
          <a:noFill/>
        </p:spPr>
        <p:txBody>
          <a:bodyPr wrap="square" rtlCol="0">
            <a:spAutoFit/>
          </a:bodyPr>
          <a:lstStyle/>
          <a:p>
            <a:pPr algn="l"/>
            <a:r>
              <a:rPr lang="en-US" sz="2200" b="0" i="0" u="none" strike="noStrike" baseline="0" dirty="0">
                <a:latin typeface="Times New Roman" panose="02020603050405020304" pitchFamily="18" charset="0"/>
                <a:cs typeface="Times New Roman" panose="02020603050405020304" pitchFamily="18" charset="0"/>
              </a:rPr>
              <a:t>In future work, due to the importance of portrait images, we aim to explore how to leverage local facial features to improve cartoon stylization for human faces. While our loss functions are tailored to address the specific challenges of cartoon stylization, the underlying concepts can also be applied to other image synthesis tasks, which we plan to investigate further. Furthermore, we intend to introduce sequential constraints into the training process to extend our method to video handling</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445955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5945A2BB-ABB6-48FB-A491-502474D93E34}"/>
              </a:ext>
            </a:extLst>
          </p:cNvPr>
          <p:cNvSpPr txBox="1">
            <a:spLocks/>
          </p:cNvSpPr>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dirty="0"/>
              <a:t>THANK YOU !</a:t>
            </a:r>
          </a:p>
        </p:txBody>
      </p:sp>
      <p:sp>
        <p:nvSpPr>
          <p:cNvPr id="3" name="Slide Number Placeholder 2">
            <a:extLst>
              <a:ext uri="{FF2B5EF4-FFF2-40B4-BE49-F238E27FC236}">
                <a16:creationId xmlns:a16="http://schemas.microsoft.com/office/drawing/2014/main" id="{B255FE58-BA70-418C-863F-55066B6675FB}"/>
              </a:ext>
            </a:extLst>
          </p:cNvPr>
          <p:cNvSpPr>
            <a:spLocks noGrp="1"/>
          </p:cNvSpPr>
          <p:nvPr>
            <p:ph type="sldNum" sz="quarter" idx="12"/>
          </p:nvPr>
        </p:nvSpPr>
        <p:spPr/>
        <p:txBody>
          <a:bodyPr/>
          <a:lstStyle/>
          <a:p>
            <a:fld id="{9EA0BE3B-158A-4EDF-80DC-E394A0D1600F}" type="slidenum">
              <a:rPr lang="en-US" smtClean="0"/>
              <a:pPr/>
              <a:t>19</a:t>
            </a:fld>
            <a:endParaRPr lang="en-US"/>
          </a:p>
        </p:txBody>
      </p:sp>
    </p:spTree>
    <p:extLst>
      <p:ext uri="{BB962C8B-B14F-4D97-AF65-F5344CB8AC3E}">
        <p14:creationId xmlns:p14="http://schemas.microsoft.com/office/powerpoint/2010/main" val="217311851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737FC17F-78B9-4DA3-B1E3-B6651CB174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86634" y="331380"/>
            <a:ext cx="3174367" cy="952975"/>
          </a:xfrm>
          <a:prstGeom prst="rect">
            <a:avLst/>
          </a:prstGeom>
        </p:spPr>
      </p:pic>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p:txBody>
          <a:bodyPr/>
          <a:lstStyle/>
          <a:p>
            <a:fld id="{9EA0BE3B-158A-4EDF-80DC-E394A0D1600F}" type="slidenum">
              <a:rPr lang="en-US" smtClean="0"/>
              <a:pPr/>
              <a:t>2</a:t>
            </a:fld>
            <a:endParaRPr lang="en-US"/>
          </a:p>
        </p:txBody>
      </p:sp>
      <p:sp>
        <p:nvSpPr>
          <p:cNvPr id="4" name="Title 6">
            <a:extLst>
              <a:ext uri="{FF2B5EF4-FFF2-40B4-BE49-F238E27FC236}">
                <a16:creationId xmlns:a16="http://schemas.microsoft.com/office/drawing/2014/main" id="{72BF49D9-2FCE-4950-8B1C-F580CC18F4C9}"/>
              </a:ext>
            </a:extLst>
          </p:cNvPr>
          <p:cNvSpPr txBox="1">
            <a:spLocks/>
          </p:cNvSpPr>
          <p:nvPr/>
        </p:nvSpPr>
        <p:spPr>
          <a:xfrm>
            <a:off x="386634" y="2481944"/>
            <a:ext cx="10779430" cy="1338942"/>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gn="ctr">
              <a:lnSpc>
                <a:spcPct val="100000"/>
              </a:lnSpc>
            </a:pPr>
            <a:r>
              <a:rPr lang="en-US" sz="3500" dirty="0">
                <a:solidFill>
                  <a:srgbClr val="F14621"/>
                </a:solidFill>
              </a:rPr>
              <a:t>Image to Cartoon using GAN</a:t>
            </a:r>
          </a:p>
        </p:txBody>
      </p:sp>
      <p:sp>
        <p:nvSpPr>
          <p:cNvPr id="7" name="Title 6">
            <a:extLst>
              <a:ext uri="{FF2B5EF4-FFF2-40B4-BE49-F238E27FC236}">
                <a16:creationId xmlns:a16="http://schemas.microsoft.com/office/drawing/2014/main" id="{C4586298-F0E0-4780-B540-FB2F08ED7109}"/>
              </a:ext>
            </a:extLst>
          </p:cNvPr>
          <p:cNvSpPr txBox="1">
            <a:spLocks/>
          </p:cNvSpPr>
          <p:nvPr/>
        </p:nvSpPr>
        <p:spPr>
          <a:xfrm>
            <a:off x="4197851" y="3413760"/>
            <a:ext cx="3796298" cy="1089025"/>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2400" b="0" dirty="0">
                <a:solidFill>
                  <a:srgbClr val="002060"/>
                </a:solidFill>
              </a:rPr>
              <a:t>Lê Hoàng Anh– 20224297</a:t>
            </a:r>
          </a:p>
          <a:p>
            <a:endParaRPr lang="en-US" sz="2400" b="0" dirty="0">
              <a:solidFill>
                <a:srgbClr val="002060"/>
              </a:solidFill>
            </a:endParaRPr>
          </a:p>
          <a:p>
            <a:r>
              <a:rPr lang="en-US" sz="2400" b="0" dirty="0">
                <a:solidFill>
                  <a:srgbClr val="002060"/>
                </a:solidFill>
              </a:rPr>
              <a:t>Vũ Minh </a:t>
            </a:r>
            <a:r>
              <a:rPr lang="en-US" sz="2400" b="0" dirty="0" err="1">
                <a:solidFill>
                  <a:srgbClr val="002060"/>
                </a:solidFill>
              </a:rPr>
              <a:t>Hiển</a:t>
            </a:r>
            <a:r>
              <a:rPr lang="en-US" sz="2400" b="0" dirty="0">
                <a:solidFill>
                  <a:srgbClr val="002060"/>
                </a:solidFill>
              </a:rPr>
              <a:t> - 20224311</a:t>
            </a:r>
          </a:p>
        </p:txBody>
      </p:sp>
    </p:spTree>
    <p:extLst>
      <p:ext uri="{BB962C8B-B14F-4D97-AF65-F5344CB8AC3E}">
        <p14:creationId xmlns:p14="http://schemas.microsoft.com/office/powerpoint/2010/main" val="74317291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1E4677A-4F02-4478-B9B8-685D0B6264D3}"/>
              </a:ext>
            </a:extLst>
          </p:cNvPr>
          <p:cNvSpPr>
            <a:spLocks noGrp="1"/>
          </p:cNvSpPr>
          <p:nvPr>
            <p:ph type="sldNum" sz="quarter" idx="12"/>
          </p:nvPr>
        </p:nvSpPr>
        <p:spPr/>
        <p:txBody>
          <a:bodyPr/>
          <a:lstStyle/>
          <a:p>
            <a:fld id="{9EA0BE3B-158A-4EDF-80DC-E394A0D1600F}" type="slidenum">
              <a:rPr lang="en-US" smtClean="0"/>
              <a:pPr/>
              <a:t>3</a:t>
            </a:fld>
            <a:endParaRPr lang="en-US"/>
          </a:p>
        </p:txBody>
      </p:sp>
      <p:sp>
        <p:nvSpPr>
          <p:cNvPr id="9" name="Title 1">
            <a:extLst>
              <a:ext uri="{FF2B5EF4-FFF2-40B4-BE49-F238E27FC236}">
                <a16:creationId xmlns:a16="http://schemas.microsoft.com/office/drawing/2014/main" id="{4E147B32-5B07-492E-A211-69F1C133A4B9}"/>
              </a:ext>
            </a:extLst>
          </p:cNvPr>
          <p:cNvSpPr>
            <a:spLocks noGrp="1"/>
          </p:cNvSpPr>
          <p:nvPr>
            <p:ph type="title"/>
          </p:nvPr>
        </p:nvSpPr>
        <p:spPr>
          <a:xfrm>
            <a:off x="338736" y="112543"/>
            <a:ext cx="11514528" cy="436098"/>
          </a:xfrm>
        </p:spPr>
        <p: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800" b="1" i="0" u="none" strike="noStrike" kern="1200" cap="none" spc="0" normalizeH="0" baseline="0" noProof="0" dirty="0">
                <a:ln>
                  <a:noFill/>
                </a:ln>
                <a:effectLst/>
                <a:uLnTx/>
                <a:uFillTx/>
                <a:latin typeface="Lato" panose="020F0502020204030203" pitchFamily="34" charset="0"/>
                <a:ea typeface="Lato" panose="020F0502020204030203" pitchFamily="34" charset="0"/>
                <a:cs typeface="Lato" panose="020F0502020204030203" pitchFamily="34" charset="0"/>
              </a:rPr>
              <a:t>INTRODUCTION</a:t>
            </a:r>
          </a:p>
        </p:txBody>
      </p:sp>
      <p:sp>
        <p:nvSpPr>
          <p:cNvPr id="2" name="TextBox 1">
            <a:extLst>
              <a:ext uri="{FF2B5EF4-FFF2-40B4-BE49-F238E27FC236}">
                <a16:creationId xmlns:a16="http://schemas.microsoft.com/office/drawing/2014/main" id="{4ECBE2C0-0F03-4D7A-96F6-D8B3677DE55C}"/>
              </a:ext>
            </a:extLst>
          </p:cNvPr>
          <p:cNvSpPr txBox="1"/>
          <p:nvPr/>
        </p:nvSpPr>
        <p:spPr>
          <a:xfrm>
            <a:off x="3026979" y="6038193"/>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A68DE5EB-B71F-4495-B26C-18B91F3DC3BD}"/>
              </a:ext>
            </a:extLst>
          </p:cNvPr>
          <p:cNvSpPr txBox="1"/>
          <p:nvPr/>
        </p:nvSpPr>
        <p:spPr>
          <a:xfrm>
            <a:off x="4714051" y="5628470"/>
            <a:ext cx="2763898" cy="369332"/>
          </a:xfrm>
          <a:prstGeom prst="rect">
            <a:avLst/>
          </a:prstGeom>
          <a:noFill/>
        </p:spPr>
        <p:txBody>
          <a:bodyPr wrap="none" rtlCol="0">
            <a:spAutoFit/>
          </a:bodyPr>
          <a:lstStyle/>
          <a:p>
            <a:r>
              <a:rPr lang="en-US" i="1" dirty="0">
                <a:latin typeface="Lato" panose="020F0502020204030203" pitchFamily="34" charset="0"/>
                <a:ea typeface="Lato" panose="020F0502020204030203" pitchFamily="34" charset="0"/>
                <a:cs typeface="Lato" panose="020F0502020204030203" pitchFamily="34" charset="0"/>
              </a:rPr>
              <a:t>Figure1: Input and Output </a:t>
            </a:r>
          </a:p>
        </p:txBody>
      </p:sp>
      <p:pic>
        <p:nvPicPr>
          <p:cNvPr id="12" name="Picture 11" descr="A statue of liberty with a city in the background&#10;&#10;Description automatically generated">
            <a:extLst>
              <a:ext uri="{FF2B5EF4-FFF2-40B4-BE49-F238E27FC236}">
                <a16:creationId xmlns:a16="http://schemas.microsoft.com/office/drawing/2014/main" id="{C0EDECEB-A479-468E-7F63-E86413D824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2640" y="1747155"/>
            <a:ext cx="5008630" cy="3755574"/>
          </a:xfrm>
          <a:prstGeom prst="rect">
            <a:avLst/>
          </a:prstGeom>
        </p:spPr>
      </p:pic>
      <p:pic>
        <p:nvPicPr>
          <p:cNvPr id="14" name="Picture 13" descr="A statue of liberty with a city in the background&#10;&#10;Description automatically generated">
            <a:extLst>
              <a:ext uri="{FF2B5EF4-FFF2-40B4-BE49-F238E27FC236}">
                <a16:creationId xmlns:a16="http://schemas.microsoft.com/office/drawing/2014/main" id="{41C09E47-3AB4-4868-9B01-D837C1DBF7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0732" y="1747155"/>
            <a:ext cx="5041288" cy="3755574"/>
          </a:xfrm>
          <a:prstGeom prst="rect">
            <a:avLst/>
          </a:prstGeom>
        </p:spPr>
      </p:pic>
    </p:spTree>
    <p:extLst>
      <p:ext uri="{BB962C8B-B14F-4D97-AF65-F5344CB8AC3E}">
        <p14:creationId xmlns:p14="http://schemas.microsoft.com/office/powerpoint/2010/main" val="87733431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91A76A-2106-A6A0-4D05-9F447DB58611}"/>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DBC606D-7D5A-F347-48BF-42B1BED4759A}"/>
              </a:ext>
            </a:extLst>
          </p:cNvPr>
          <p:cNvSpPr>
            <a:spLocks noGrp="1"/>
          </p:cNvSpPr>
          <p:nvPr>
            <p:ph type="sldNum" sz="quarter" idx="12"/>
          </p:nvPr>
        </p:nvSpPr>
        <p:spPr/>
        <p:txBody>
          <a:bodyPr/>
          <a:lstStyle/>
          <a:p>
            <a:fld id="{9EA0BE3B-158A-4EDF-80DC-E394A0D1600F}" type="slidenum">
              <a:rPr lang="en-US" smtClean="0"/>
              <a:pPr/>
              <a:t>4</a:t>
            </a:fld>
            <a:endParaRPr lang="en-US"/>
          </a:p>
        </p:txBody>
      </p:sp>
      <p:sp>
        <p:nvSpPr>
          <p:cNvPr id="9" name="Title 1">
            <a:extLst>
              <a:ext uri="{FF2B5EF4-FFF2-40B4-BE49-F238E27FC236}">
                <a16:creationId xmlns:a16="http://schemas.microsoft.com/office/drawing/2014/main" id="{C206037F-FD29-DB90-5CD0-28E5328811CB}"/>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latin typeface="Lato"/>
                <a:ea typeface="Lato"/>
                <a:cs typeface="Lato"/>
              </a:rPr>
              <a:t>INTRODUCE</a:t>
            </a:r>
            <a:endParaRPr lang="en-US" dirty="0"/>
          </a:p>
        </p:txBody>
      </p:sp>
      <p:sp>
        <p:nvSpPr>
          <p:cNvPr id="2" name="TextBox 1">
            <a:extLst>
              <a:ext uri="{FF2B5EF4-FFF2-40B4-BE49-F238E27FC236}">
                <a16:creationId xmlns:a16="http://schemas.microsoft.com/office/drawing/2014/main" id="{314E1CE2-B6B9-983F-276D-42E3DD603EDA}"/>
              </a:ext>
            </a:extLst>
          </p:cNvPr>
          <p:cNvSpPr txBox="1"/>
          <p:nvPr/>
        </p:nvSpPr>
        <p:spPr>
          <a:xfrm>
            <a:off x="338736" y="1136218"/>
            <a:ext cx="11422629" cy="1200329"/>
          </a:xfrm>
          <a:prstGeom prst="rect">
            <a:avLst/>
          </a:prstGeom>
          <a:noFill/>
        </p:spPr>
        <p:txBody>
          <a:bodyPr wrap="square" rtlCol="0">
            <a:spAutoFit/>
          </a:bodyPr>
          <a:lstStyle/>
          <a:p>
            <a:r>
              <a:rPr lang="en-US" b="1" dirty="0"/>
              <a:t>1. Statement</a:t>
            </a:r>
            <a:r>
              <a:rPr lang="en-US" dirty="0"/>
              <a:t>: Transform real-world photos into high-quality cartoon-style images with the following characteristics:</a:t>
            </a:r>
          </a:p>
          <a:p>
            <a:pPr>
              <a:buFont typeface="Arial" panose="020B0604020202020204" pitchFamily="34" charset="0"/>
              <a:buChar char="•"/>
            </a:pPr>
            <a:r>
              <a:rPr lang="en-US" dirty="0"/>
              <a:t>High-level abstraction.</a:t>
            </a:r>
          </a:p>
          <a:p>
            <a:pPr>
              <a:buFont typeface="Arial" panose="020B0604020202020204" pitchFamily="34" charset="0"/>
              <a:buChar char="•"/>
            </a:pPr>
            <a:r>
              <a:rPr lang="en-US" dirty="0"/>
              <a:t>Clear edges.</a:t>
            </a:r>
          </a:p>
          <a:p>
            <a:pPr>
              <a:buFont typeface="Arial" panose="020B0604020202020204" pitchFamily="34" charset="0"/>
              <a:buChar char="•"/>
            </a:pPr>
            <a:r>
              <a:rPr lang="en-US" dirty="0"/>
              <a:t>Smooth color shading and simple textures.</a:t>
            </a:r>
          </a:p>
        </p:txBody>
      </p:sp>
      <p:sp>
        <p:nvSpPr>
          <p:cNvPr id="7" name="TextBox 6">
            <a:extLst>
              <a:ext uri="{FF2B5EF4-FFF2-40B4-BE49-F238E27FC236}">
                <a16:creationId xmlns:a16="http://schemas.microsoft.com/office/drawing/2014/main" id="{4FF182BD-03DA-9E8C-B8CD-7AC9156AFA1E}"/>
              </a:ext>
            </a:extLst>
          </p:cNvPr>
          <p:cNvSpPr txBox="1"/>
          <p:nvPr/>
        </p:nvSpPr>
        <p:spPr>
          <a:xfrm>
            <a:off x="338726" y="2411028"/>
            <a:ext cx="11422629" cy="923330"/>
          </a:xfrm>
          <a:prstGeom prst="rect">
            <a:avLst/>
          </a:prstGeom>
          <a:noFill/>
        </p:spPr>
        <p:txBody>
          <a:bodyPr wrap="square" rtlCol="0">
            <a:spAutoFit/>
          </a:bodyPr>
          <a:lstStyle/>
          <a:p>
            <a:r>
              <a:rPr lang="en-US" b="1" dirty="0"/>
              <a:t>2. Challenges</a:t>
            </a:r>
            <a:r>
              <a:rPr lang="en-US" dirty="0"/>
              <a:t>:</a:t>
            </a:r>
          </a:p>
          <a:p>
            <a:pPr>
              <a:buFont typeface="Arial" panose="020B0604020202020204" pitchFamily="34" charset="0"/>
              <a:buChar char="•"/>
            </a:pPr>
            <a:r>
              <a:rPr lang="en-US" dirty="0"/>
              <a:t>Significant differences between real photos and cartoon styles.</a:t>
            </a:r>
          </a:p>
          <a:p>
            <a:pPr>
              <a:buFont typeface="Arial" panose="020B0604020202020204" pitchFamily="34" charset="0"/>
              <a:buChar char="•"/>
            </a:pPr>
            <a:r>
              <a:rPr lang="en-US" dirty="0"/>
              <a:t>Existing methods fail to capture the unique features of </a:t>
            </a:r>
            <a:r>
              <a:rPr lang="en-US" dirty="0" err="1"/>
              <a:t>cartoonization</a:t>
            </a:r>
            <a:r>
              <a:rPr lang="en-US" dirty="0"/>
              <a:t>.</a:t>
            </a:r>
          </a:p>
        </p:txBody>
      </p:sp>
      <p:pic>
        <p:nvPicPr>
          <p:cNvPr id="1026" name="Picture 2" descr="CartoonGAN - my attempt to implement it">
            <a:extLst>
              <a:ext uri="{FF2B5EF4-FFF2-40B4-BE49-F238E27FC236}">
                <a16:creationId xmlns:a16="http://schemas.microsoft.com/office/drawing/2014/main" id="{1E6BE8B5-8484-B717-0F4C-B2E955E57B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4490" y="3523643"/>
            <a:ext cx="4991100" cy="2400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77136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F1CA48-277B-4776-7932-00406A351265}"/>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01B70E8-2248-E66F-A1CA-62D7167416B6}"/>
              </a:ext>
            </a:extLst>
          </p:cNvPr>
          <p:cNvSpPr>
            <a:spLocks noGrp="1"/>
          </p:cNvSpPr>
          <p:nvPr>
            <p:ph type="sldNum" sz="quarter" idx="12"/>
          </p:nvPr>
        </p:nvSpPr>
        <p:spPr/>
        <p:txBody>
          <a:bodyPr/>
          <a:lstStyle/>
          <a:p>
            <a:fld id="{9EA0BE3B-158A-4EDF-80DC-E394A0D1600F}" type="slidenum">
              <a:rPr lang="en-US" smtClean="0"/>
              <a:pPr/>
              <a:t>5</a:t>
            </a:fld>
            <a:endParaRPr lang="en-US"/>
          </a:p>
        </p:txBody>
      </p:sp>
      <p:sp>
        <p:nvSpPr>
          <p:cNvPr id="9" name="Title 1">
            <a:extLst>
              <a:ext uri="{FF2B5EF4-FFF2-40B4-BE49-F238E27FC236}">
                <a16:creationId xmlns:a16="http://schemas.microsoft.com/office/drawing/2014/main" id="{EE973903-DE58-42DD-1DB2-8FEAF7BC00C7}"/>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latin typeface="Lato"/>
                <a:ea typeface="Lato"/>
                <a:cs typeface="Lato"/>
              </a:rPr>
              <a:t>INTRODUCE</a:t>
            </a:r>
            <a:endParaRPr lang="en-US" dirty="0"/>
          </a:p>
        </p:txBody>
      </p:sp>
      <p:sp>
        <p:nvSpPr>
          <p:cNvPr id="2" name="TextBox 1">
            <a:extLst>
              <a:ext uri="{FF2B5EF4-FFF2-40B4-BE49-F238E27FC236}">
                <a16:creationId xmlns:a16="http://schemas.microsoft.com/office/drawing/2014/main" id="{B2C229A6-198E-9769-7F61-88C0B2071A5F}"/>
              </a:ext>
            </a:extLst>
          </p:cNvPr>
          <p:cNvSpPr txBox="1"/>
          <p:nvPr/>
        </p:nvSpPr>
        <p:spPr>
          <a:xfrm>
            <a:off x="338736" y="1136218"/>
            <a:ext cx="11422629" cy="923330"/>
          </a:xfrm>
          <a:prstGeom prst="rect">
            <a:avLst/>
          </a:prstGeom>
          <a:noFill/>
        </p:spPr>
        <p:txBody>
          <a:bodyPr wrap="square" rtlCol="0">
            <a:spAutoFit/>
          </a:bodyPr>
          <a:lstStyle/>
          <a:p>
            <a:r>
              <a:rPr lang="en-US" b="1" dirty="0"/>
              <a:t>3. Proposed Solution</a:t>
            </a:r>
            <a:r>
              <a:rPr lang="en-US" dirty="0"/>
              <a:t>:</a:t>
            </a:r>
          </a:p>
          <a:p>
            <a:pPr>
              <a:buFont typeface="Arial" panose="020B0604020202020204" pitchFamily="34" charset="0"/>
              <a:buChar char="•"/>
            </a:pPr>
            <a:r>
              <a:rPr lang="en-US" b="1" dirty="0" err="1"/>
              <a:t>CartoonGAN</a:t>
            </a:r>
            <a:r>
              <a:rPr lang="en-US" dirty="0"/>
              <a:t>: A GAN-based framework specifically designed for cartoon stylization.</a:t>
            </a:r>
          </a:p>
          <a:p>
            <a:pPr>
              <a:buFont typeface="Arial" panose="020B0604020202020204" pitchFamily="34" charset="0"/>
              <a:buChar char="•"/>
            </a:pPr>
            <a:r>
              <a:rPr lang="en-US" b="1" dirty="0"/>
              <a:t>Training Data</a:t>
            </a:r>
            <a:r>
              <a:rPr lang="en-US" dirty="0"/>
              <a:t>: Utilizes unpaired real photos and cartoon images for training.</a:t>
            </a:r>
          </a:p>
        </p:txBody>
      </p:sp>
      <p:sp>
        <p:nvSpPr>
          <p:cNvPr id="7" name="TextBox 6">
            <a:extLst>
              <a:ext uri="{FF2B5EF4-FFF2-40B4-BE49-F238E27FC236}">
                <a16:creationId xmlns:a16="http://schemas.microsoft.com/office/drawing/2014/main" id="{A6D2AAFA-8889-3D35-6AE0-F7C44E704519}"/>
              </a:ext>
            </a:extLst>
          </p:cNvPr>
          <p:cNvSpPr txBox="1"/>
          <p:nvPr/>
        </p:nvSpPr>
        <p:spPr>
          <a:xfrm>
            <a:off x="338725" y="2060219"/>
            <a:ext cx="11422629" cy="1477328"/>
          </a:xfrm>
          <a:prstGeom prst="rect">
            <a:avLst/>
          </a:prstGeom>
          <a:noFill/>
        </p:spPr>
        <p:txBody>
          <a:bodyPr wrap="square" rtlCol="0">
            <a:spAutoFit/>
          </a:bodyPr>
          <a:lstStyle/>
          <a:p>
            <a:r>
              <a:rPr lang="en-US" b="1" dirty="0"/>
              <a:t>4. Key Contributions</a:t>
            </a:r>
            <a:r>
              <a:rPr lang="en-US" dirty="0"/>
              <a:t>:</a:t>
            </a:r>
          </a:p>
          <a:p>
            <a:pPr>
              <a:buFont typeface="Arial" panose="020B0604020202020204" pitchFamily="34" charset="0"/>
              <a:buChar char="•"/>
            </a:pPr>
            <a:r>
              <a:rPr lang="en-US" b="1" dirty="0"/>
              <a:t>Semantic Content Loss</a:t>
            </a:r>
            <a:r>
              <a:rPr lang="en-US" dirty="0"/>
              <a:t>: Implements sparse regularization on high-level feature maps of the VGG network to preserve content despite substantial style differences.</a:t>
            </a:r>
          </a:p>
          <a:p>
            <a:pPr>
              <a:buFont typeface="Arial" panose="020B0604020202020204" pitchFamily="34" charset="0"/>
              <a:buChar char="•"/>
            </a:pPr>
            <a:r>
              <a:rPr lang="en-US" b="1" dirty="0"/>
              <a:t>Edge-Promoting Adversarial Loss</a:t>
            </a:r>
            <a:r>
              <a:rPr lang="en-US" dirty="0"/>
              <a:t>: Enhances the reproduction of clear edges, a key characteristic of cartoon images.</a:t>
            </a:r>
          </a:p>
          <a:p>
            <a:pPr>
              <a:buFont typeface="Arial" panose="020B0604020202020204" pitchFamily="34" charset="0"/>
              <a:buChar char="•"/>
            </a:pPr>
            <a:r>
              <a:rPr lang="en-US" b="1" dirty="0"/>
              <a:t>Initialization Phase</a:t>
            </a:r>
            <a:r>
              <a:rPr lang="en-US" dirty="0"/>
              <a:t>: Improves network convergence and training efficiency.</a:t>
            </a:r>
          </a:p>
        </p:txBody>
      </p:sp>
      <p:pic>
        <p:nvPicPr>
          <p:cNvPr id="1026" name="Picture 2" descr="CartoonGAN - my attempt to implement it">
            <a:extLst>
              <a:ext uri="{FF2B5EF4-FFF2-40B4-BE49-F238E27FC236}">
                <a16:creationId xmlns:a16="http://schemas.microsoft.com/office/drawing/2014/main" id="{43726395-8310-0B4B-911C-0735E3862F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4490" y="3523643"/>
            <a:ext cx="4991100" cy="2400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511317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A9D6BA-A555-D76E-EEE6-682DFFC1145F}"/>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CFBB0B1-E22F-C3A6-5446-D4450C9B24EA}"/>
              </a:ext>
            </a:extLst>
          </p:cNvPr>
          <p:cNvSpPr>
            <a:spLocks noGrp="1"/>
          </p:cNvSpPr>
          <p:nvPr>
            <p:ph type="sldNum" sz="quarter" idx="12"/>
          </p:nvPr>
        </p:nvSpPr>
        <p:spPr/>
        <p:txBody>
          <a:bodyPr/>
          <a:lstStyle/>
          <a:p>
            <a:fld id="{9EA0BE3B-158A-4EDF-80DC-E394A0D1600F}" type="slidenum">
              <a:rPr lang="en-US" smtClean="0"/>
              <a:pPr/>
              <a:t>6</a:t>
            </a:fld>
            <a:endParaRPr lang="en-US"/>
          </a:p>
        </p:txBody>
      </p:sp>
      <p:sp>
        <p:nvSpPr>
          <p:cNvPr id="9" name="Title 1">
            <a:extLst>
              <a:ext uri="{FF2B5EF4-FFF2-40B4-BE49-F238E27FC236}">
                <a16:creationId xmlns:a16="http://schemas.microsoft.com/office/drawing/2014/main" id="{23861A10-7083-C7AA-F920-73E9AA7E5CC2}"/>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latin typeface="Lato"/>
                <a:ea typeface="Lato"/>
                <a:cs typeface="Lato"/>
              </a:rPr>
              <a:t>INTRODUCE</a:t>
            </a:r>
            <a:endParaRPr lang="en-US" dirty="0"/>
          </a:p>
        </p:txBody>
      </p:sp>
      <p:sp>
        <p:nvSpPr>
          <p:cNvPr id="2" name="TextBox 1">
            <a:extLst>
              <a:ext uri="{FF2B5EF4-FFF2-40B4-BE49-F238E27FC236}">
                <a16:creationId xmlns:a16="http://schemas.microsoft.com/office/drawing/2014/main" id="{3129939D-D20E-386D-C6FC-B9CDC75B1C39}"/>
              </a:ext>
            </a:extLst>
          </p:cNvPr>
          <p:cNvSpPr txBox="1"/>
          <p:nvPr/>
        </p:nvSpPr>
        <p:spPr>
          <a:xfrm>
            <a:off x="338736" y="1136218"/>
            <a:ext cx="11422629" cy="923330"/>
          </a:xfrm>
          <a:prstGeom prst="rect">
            <a:avLst/>
          </a:prstGeom>
          <a:noFill/>
        </p:spPr>
        <p:txBody>
          <a:bodyPr wrap="square" rtlCol="0">
            <a:spAutoFit/>
          </a:bodyPr>
          <a:lstStyle/>
          <a:p>
            <a:r>
              <a:rPr lang="en-US" b="1" dirty="0"/>
              <a:t>5. Results</a:t>
            </a:r>
            <a:r>
              <a:rPr lang="en-US" dirty="0"/>
              <a:t>:</a:t>
            </a:r>
          </a:p>
          <a:p>
            <a:pPr>
              <a:buFont typeface="Arial" panose="020B0604020202020204" pitchFamily="34" charset="0"/>
              <a:buChar char="•"/>
            </a:pPr>
            <a:r>
              <a:rPr lang="en-US" dirty="0"/>
              <a:t>Generates high-quality cartoon images with clear edges and smooth shading, aligning with specific artists' styles.</a:t>
            </a:r>
          </a:p>
          <a:p>
            <a:pPr>
              <a:buFont typeface="Arial" panose="020B0604020202020204" pitchFamily="34" charset="0"/>
              <a:buChar char="•"/>
            </a:pPr>
            <a:r>
              <a:rPr lang="en-US" dirty="0"/>
              <a:t>Outperforms state-of-the-art methods in cartoon stylization.</a:t>
            </a:r>
          </a:p>
        </p:txBody>
      </p:sp>
      <p:pic>
        <p:nvPicPr>
          <p:cNvPr id="8" name="Picture 7" descr="A group of pink roses&#10;&#10;Description automatically generated">
            <a:extLst>
              <a:ext uri="{FF2B5EF4-FFF2-40B4-BE49-F238E27FC236}">
                <a16:creationId xmlns:a16="http://schemas.microsoft.com/office/drawing/2014/main" id="{9FDFF920-3D23-D6AD-F4B7-EECF73AD63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41621" y="3057011"/>
            <a:ext cx="3619500" cy="2438400"/>
          </a:xfrm>
          <a:prstGeom prst="rect">
            <a:avLst/>
          </a:prstGeom>
        </p:spPr>
      </p:pic>
      <p:pic>
        <p:nvPicPr>
          <p:cNvPr id="11" name="Picture 10" descr="A yellow flower surrounded by red roses&#10;&#10;Description automatically generated">
            <a:extLst>
              <a:ext uri="{FF2B5EF4-FFF2-40B4-BE49-F238E27FC236}">
                <a16:creationId xmlns:a16="http://schemas.microsoft.com/office/drawing/2014/main" id="{7CB1D615-4D73-DDF2-0579-4B0EF9463B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0405" y="3026250"/>
            <a:ext cx="3609975" cy="2438400"/>
          </a:xfrm>
          <a:prstGeom prst="rect">
            <a:avLst/>
          </a:prstGeom>
        </p:spPr>
      </p:pic>
    </p:spTree>
    <p:extLst>
      <p:ext uri="{BB962C8B-B14F-4D97-AF65-F5344CB8AC3E}">
        <p14:creationId xmlns:p14="http://schemas.microsoft.com/office/powerpoint/2010/main" val="310160375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EFD083-26A3-4301-D839-84B964AE56AE}"/>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3076AC2-86D6-5204-F767-0C2C4C8586B8}"/>
              </a:ext>
            </a:extLst>
          </p:cNvPr>
          <p:cNvSpPr>
            <a:spLocks noGrp="1"/>
          </p:cNvSpPr>
          <p:nvPr>
            <p:ph type="sldNum" sz="quarter" idx="12"/>
          </p:nvPr>
        </p:nvSpPr>
        <p:spPr/>
        <p:txBody>
          <a:bodyPr/>
          <a:lstStyle/>
          <a:p>
            <a:fld id="{9EA0BE3B-158A-4EDF-80DC-E394A0D1600F}" type="slidenum">
              <a:rPr lang="en-US" smtClean="0"/>
              <a:pPr/>
              <a:t>7</a:t>
            </a:fld>
            <a:endParaRPr lang="en-US"/>
          </a:p>
        </p:txBody>
      </p:sp>
      <p:sp>
        <p:nvSpPr>
          <p:cNvPr id="9" name="Title 1">
            <a:extLst>
              <a:ext uri="{FF2B5EF4-FFF2-40B4-BE49-F238E27FC236}">
                <a16:creationId xmlns:a16="http://schemas.microsoft.com/office/drawing/2014/main" id="{29D4AEF7-1537-D316-3759-52DFA12AEF17}"/>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t>RELATED WORK</a:t>
            </a:r>
          </a:p>
        </p:txBody>
      </p:sp>
      <p:sp>
        <p:nvSpPr>
          <p:cNvPr id="2" name="TextBox 1">
            <a:extLst>
              <a:ext uri="{FF2B5EF4-FFF2-40B4-BE49-F238E27FC236}">
                <a16:creationId xmlns:a16="http://schemas.microsoft.com/office/drawing/2014/main" id="{0214615D-3126-A2FB-9EA5-290B702AEBDA}"/>
              </a:ext>
            </a:extLst>
          </p:cNvPr>
          <p:cNvSpPr txBox="1"/>
          <p:nvPr/>
        </p:nvSpPr>
        <p:spPr>
          <a:xfrm>
            <a:off x="384685" y="895695"/>
            <a:ext cx="10947344" cy="8058424"/>
          </a:xfrm>
          <a:prstGeom prst="rect">
            <a:avLst/>
          </a:prstGeom>
          <a:noFill/>
        </p:spPr>
        <p:txBody>
          <a:bodyPr wrap="square" rtlCol="0">
            <a:spAutoFit/>
          </a:bodyPr>
          <a:lstStyle/>
          <a:p>
            <a:pPr>
              <a:lnSpc>
                <a:spcPct val="150000"/>
              </a:lnSpc>
            </a:pPr>
            <a:r>
              <a:rPr lang="en-US" sz="2200" b="1" dirty="0">
                <a:latin typeface="Times New Roman" panose="02020603050405020304" pitchFamily="18" charset="0"/>
                <a:ea typeface="Lato" panose="020F0502020204030203" pitchFamily="34" charset="0"/>
                <a:cs typeface="Times New Roman" panose="02020603050405020304" pitchFamily="18" charset="0"/>
              </a:rPr>
              <a:t>2.1 Stylization with Neural Networks</a:t>
            </a:r>
          </a:p>
          <a:p>
            <a:pPr>
              <a:lnSpc>
                <a:spcPct val="150000"/>
              </a:lnSpc>
            </a:pPr>
            <a:r>
              <a:rPr lang="en-US" b="1" dirty="0">
                <a:latin typeface="Times New Roman" panose="02020603050405020304" pitchFamily="18" charset="0"/>
                <a:ea typeface="Lato" panose="020F0502020204030203" pitchFamily="34" charset="0"/>
                <a:cs typeface="Times New Roman" panose="02020603050405020304" pitchFamily="18" charset="0"/>
              </a:rPr>
              <a:t>Neural Style Transfer (NST):</a:t>
            </a:r>
          </a:p>
          <a:p>
            <a:pPr>
              <a:lnSpc>
                <a:spcPct val="150000"/>
              </a:lnSpc>
            </a:pPr>
            <a:r>
              <a:rPr lang="en-US" b="1" dirty="0">
                <a:latin typeface="Times New Roman" panose="02020603050405020304" pitchFamily="18" charset="0"/>
                <a:ea typeface="Lato" panose="020F0502020204030203" pitchFamily="34" charset="0"/>
                <a:cs typeface="Times New Roman" panose="02020603050405020304" pitchFamily="18" charset="0"/>
              </a:rPr>
              <a:t>	</a:t>
            </a:r>
            <a:r>
              <a:rPr lang="en-US" dirty="0">
                <a:latin typeface="Times New Roman" panose="02020603050405020304" pitchFamily="18" charset="0"/>
                <a:ea typeface="Lato" panose="020F0502020204030203" pitchFamily="34" charset="0"/>
                <a:cs typeface="Times New Roman" panose="02020603050405020304" pitchFamily="18" charset="0"/>
              </a:rPr>
              <a:t>- </a:t>
            </a:r>
            <a:r>
              <a:rPr lang="en-US" dirty="0" err="1">
                <a:latin typeface="Times New Roman" panose="02020603050405020304" pitchFamily="18" charset="0"/>
                <a:ea typeface="Lato" panose="020F0502020204030203" pitchFamily="34" charset="0"/>
                <a:cs typeface="Times New Roman" panose="02020603050405020304" pitchFamily="18" charset="0"/>
              </a:rPr>
              <a:t>Gatys</a:t>
            </a:r>
            <a:r>
              <a:rPr lang="en-US" dirty="0">
                <a:latin typeface="Times New Roman" panose="02020603050405020304" pitchFamily="18" charset="0"/>
                <a:ea typeface="Lato" panose="020F0502020204030203" pitchFamily="34" charset="0"/>
                <a:cs typeface="Times New Roman" panose="02020603050405020304" pitchFamily="18" charset="0"/>
              </a:rPr>
              <a:t> et al. pioneered using CNNs to transfer styles from one image to another, leveraging VGG feature 	maps.</a:t>
            </a:r>
          </a:p>
          <a:p>
            <a:pPr>
              <a:lnSpc>
                <a:spcPct val="150000"/>
              </a:lnSpc>
            </a:pPr>
            <a:r>
              <a:rPr lang="en-US" dirty="0">
                <a:latin typeface="Times New Roman" panose="02020603050405020304" pitchFamily="18" charset="0"/>
                <a:ea typeface="Lato" panose="020F0502020204030203" pitchFamily="34" charset="0"/>
                <a:cs typeface="Times New Roman" panose="02020603050405020304" pitchFamily="18" charset="0"/>
              </a:rPr>
              <a:t>	- Limitations include dependency on content-style similarity and difficulties with cartoon styles, such as 	reproducing clear edges and smooth shading.</a:t>
            </a:r>
          </a:p>
          <a:p>
            <a:pPr>
              <a:lnSpc>
                <a:spcPct val="150000"/>
              </a:lnSpc>
            </a:pPr>
            <a:r>
              <a:rPr lang="en-US" b="1" dirty="0">
                <a:latin typeface="Times New Roman" panose="02020603050405020304" pitchFamily="18" charset="0"/>
                <a:ea typeface="Lato" panose="020F0502020204030203" pitchFamily="34" charset="0"/>
                <a:cs typeface="Times New Roman" panose="02020603050405020304" pitchFamily="18" charset="0"/>
              </a:rPr>
              <a:t>Alternative Approaches:</a:t>
            </a:r>
          </a:p>
          <a:p>
            <a:pPr>
              <a:lnSpc>
                <a:spcPct val="150000"/>
              </a:lnSpc>
            </a:pPr>
            <a:r>
              <a:rPr lang="en-US" b="1" dirty="0">
                <a:latin typeface="Times New Roman" panose="02020603050405020304" pitchFamily="18" charset="0"/>
                <a:ea typeface="Lato" panose="020F0502020204030203" pitchFamily="34" charset="0"/>
                <a:cs typeface="Times New Roman" panose="02020603050405020304" pitchFamily="18" charset="0"/>
              </a:rPr>
              <a:t>	</a:t>
            </a:r>
            <a:r>
              <a:rPr lang="en-US" dirty="0">
                <a:latin typeface="Times New Roman" panose="02020603050405020304" pitchFamily="18" charset="0"/>
                <a:ea typeface="Lato" panose="020F0502020204030203" pitchFamily="34" charset="0"/>
                <a:cs typeface="Times New Roman" panose="02020603050405020304" pitchFamily="18" charset="0"/>
              </a:rPr>
              <a:t>- CNNMRF (Li &amp; Wand): Local matching in CNN features but prone to semantic mismatches.</a:t>
            </a:r>
          </a:p>
          <a:p>
            <a:pPr>
              <a:lnSpc>
                <a:spcPct val="150000"/>
              </a:lnSpc>
            </a:pPr>
            <a:r>
              <a:rPr lang="en-US" dirty="0">
                <a:latin typeface="Times New Roman" panose="02020603050405020304" pitchFamily="18" charset="0"/>
                <a:ea typeface="Lato" panose="020F0502020204030203" pitchFamily="34" charset="0"/>
                <a:cs typeface="Times New Roman" panose="02020603050405020304" pitchFamily="18" charset="0"/>
              </a:rPr>
              <a:t>	- Deep Analogy (Liao et al.): Maintains semantic correspondences during style transfer but relies heavily 	on chosen patches.</a:t>
            </a:r>
          </a:p>
          <a:p>
            <a:pPr>
              <a:lnSpc>
                <a:spcPct val="150000"/>
              </a:lnSpc>
            </a:pPr>
            <a:r>
              <a:rPr lang="en-US" b="1" dirty="0">
                <a:latin typeface="Times New Roman" panose="02020603050405020304" pitchFamily="18" charset="0"/>
                <a:ea typeface="Lato" panose="020F0502020204030203" pitchFamily="34" charset="0"/>
                <a:cs typeface="Times New Roman" panose="02020603050405020304" pitchFamily="18" charset="0"/>
              </a:rPr>
              <a:t>Our Approach: (</a:t>
            </a:r>
            <a:r>
              <a:rPr lang="en-US" b="1" dirty="0" err="1">
                <a:latin typeface="Times New Roman" panose="02020603050405020304" pitchFamily="18" charset="0"/>
                <a:ea typeface="Lato" panose="020F0502020204030203" pitchFamily="34" charset="0"/>
                <a:cs typeface="Times New Roman" panose="02020603050405020304" pitchFamily="18" charset="0"/>
              </a:rPr>
              <a:t>CartoonGAN</a:t>
            </a:r>
            <a:r>
              <a:rPr lang="en-US" b="1" dirty="0">
                <a:latin typeface="Times New Roman" panose="02020603050405020304" pitchFamily="18" charset="0"/>
                <a:ea typeface="Lato" panose="020F0502020204030203" pitchFamily="34" charset="0"/>
                <a:cs typeface="Times New Roman" panose="02020603050405020304" pitchFamily="18" charset="0"/>
              </a:rPr>
              <a:t>)</a:t>
            </a:r>
          </a:p>
          <a:p>
            <a:pPr>
              <a:lnSpc>
                <a:spcPct val="150000"/>
              </a:lnSpc>
            </a:pPr>
            <a:r>
              <a:rPr lang="en-US" b="1" dirty="0">
                <a:latin typeface="Times New Roman" panose="02020603050405020304" pitchFamily="18" charset="0"/>
                <a:ea typeface="Lato" panose="020F0502020204030203" pitchFamily="34" charset="0"/>
                <a:cs typeface="Times New Roman" panose="02020603050405020304" pitchFamily="18" charset="0"/>
              </a:rPr>
              <a:t>	</a:t>
            </a:r>
            <a:r>
              <a:rPr lang="en-US" dirty="0">
                <a:latin typeface="Times New Roman" panose="02020603050405020304" pitchFamily="18" charset="0"/>
                <a:ea typeface="Lato" panose="020F0502020204030203" pitchFamily="34" charset="0"/>
                <a:cs typeface="Times New Roman" panose="02020603050405020304" pitchFamily="18" charset="0"/>
              </a:rPr>
              <a:t>- Learns cartoon styles using two separate datasets (real photos and cartoon images), avoiding 	dependency on individual style images.</a:t>
            </a:r>
          </a:p>
          <a:p>
            <a:pPr>
              <a:lnSpc>
                <a:spcPct val="150000"/>
              </a:lnSpc>
            </a:pPr>
            <a:endParaRPr lang="en-US" sz="2200" b="1" dirty="0">
              <a:latin typeface="Times New Roman" panose="02020603050405020304" pitchFamily="18" charset="0"/>
              <a:ea typeface="Lato" panose="020F0502020204030203" pitchFamily="34" charset="0"/>
              <a:cs typeface="Times New Roman" panose="02020603050405020304" pitchFamily="18" charset="0"/>
            </a:endParaRPr>
          </a:p>
          <a:p>
            <a:pPr>
              <a:lnSpc>
                <a:spcPct val="150000"/>
              </a:lnSpc>
            </a:pPr>
            <a:endParaRPr lang="en-US" sz="2200" b="1" dirty="0">
              <a:latin typeface="Times New Roman" panose="02020603050405020304" pitchFamily="18" charset="0"/>
              <a:ea typeface="Lato" panose="020F0502020204030203" pitchFamily="34" charset="0"/>
              <a:cs typeface="Times New Roman" panose="02020603050405020304" pitchFamily="18" charset="0"/>
            </a:endParaRPr>
          </a:p>
          <a:p>
            <a:pPr>
              <a:lnSpc>
                <a:spcPct val="150000"/>
              </a:lnSpc>
            </a:pPr>
            <a:endParaRPr lang="en-US" sz="2200" b="1" dirty="0">
              <a:latin typeface="Times New Roman" panose="02020603050405020304" pitchFamily="18" charset="0"/>
              <a:ea typeface="Lato" panose="020F0502020204030203" pitchFamily="34" charset="0"/>
              <a:cs typeface="Times New Roman" panose="02020603050405020304" pitchFamily="18" charset="0"/>
            </a:endParaRPr>
          </a:p>
          <a:p>
            <a:pPr>
              <a:lnSpc>
                <a:spcPct val="150000"/>
              </a:lnSpc>
            </a:pPr>
            <a:endParaRPr lang="en-US" sz="2200" b="1" dirty="0">
              <a:latin typeface="Times New Roman" panose="02020603050405020304" pitchFamily="18" charset="0"/>
              <a:ea typeface="Lato" panose="020F0502020204030203" pitchFamily="34" charset="0"/>
              <a:cs typeface="Times New Roman" panose="02020603050405020304" pitchFamily="18" charset="0"/>
            </a:endParaRPr>
          </a:p>
          <a:p>
            <a:pPr>
              <a:lnSpc>
                <a:spcPct val="150000"/>
              </a:lnSpc>
            </a:pPr>
            <a:endParaRPr lang="en-US" sz="2200" b="1" dirty="0">
              <a:latin typeface="Times New Roman" panose="02020603050405020304" pitchFamily="18" charset="0"/>
              <a:ea typeface="Lato" panose="020F0502020204030203" pitchFamily="34" charset="0"/>
              <a:cs typeface="Times New Roman" panose="02020603050405020304" pitchFamily="18" charset="0"/>
            </a:endParaRPr>
          </a:p>
        </p:txBody>
      </p:sp>
    </p:spTree>
    <p:extLst>
      <p:ext uri="{BB962C8B-B14F-4D97-AF65-F5344CB8AC3E}">
        <p14:creationId xmlns:p14="http://schemas.microsoft.com/office/powerpoint/2010/main" val="877275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A2E791-A773-273D-BA17-B80A6773EC29}"/>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5A991CA-1D90-7C95-2275-F2E3E6072342}"/>
              </a:ext>
            </a:extLst>
          </p:cNvPr>
          <p:cNvSpPr>
            <a:spLocks noGrp="1"/>
          </p:cNvSpPr>
          <p:nvPr>
            <p:ph type="sldNum" sz="quarter" idx="12"/>
          </p:nvPr>
        </p:nvSpPr>
        <p:spPr/>
        <p:txBody>
          <a:bodyPr/>
          <a:lstStyle/>
          <a:p>
            <a:fld id="{9EA0BE3B-158A-4EDF-80DC-E394A0D1600F}" type="slidenum">
              <a:rPr lang="en-US" smtClean="0"/>
              <a:pPr/>
              <a:t>8</a:t>
            </a:fld>
            <a:endParaRPr lang="en-US"/>
          </a:p>
        </p:txBody>
      </p:sp>
      <p:sp>
        <p:nvSpPr>
          <p:cNvPr id="9" name="Title 1">
            <a:extLst>
              <a:ext uri="{FF2B5EF4-FFF2-40B4-BE49-F238E27FC236}">
                <a16:creationId xmlns:a16="http://schemas.microsoft.com/office/drawing/2014/main" id="{E545172D-DF27-105B-4967-76767281D794}"/>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t>RELATED WORK</a:t>
            </a:r>
          </a:p>
        </p:txBody>
      </p:sp>
      <p:sp>
        <p:nvSpPr>
          <p:cNvPr id="2" name="TextBox 1">
            <a:extLst>
              <a:ext uri="{FF2B5EF4-FFF2-40B4-BE49-F238E27FC236}">
                <a16:creationId xmlns:a16="http://schemas.microsoft.com/office/drawing/2014/main" id="{8F991725-9EE7-3F1B-6A2A-52D213BC5BDD}"/>
              </a:ext>
            </a:extLst>
          </p:cNvPr>
          <p:cNvSpPr txBox="1"/>
          <p:nvPr/>
        </p:nvSpPr>
        <p:spPr>
          <a:xfrm>
            <a:off x="384684" y="895695"/>
            <a:ext cx="4987415" cy="4992842"/>
          </a:xfrm>
          <a:prstGeom prst="rect">
            <a:avLst/>
          </a:prstGeom>
          <a:noFill/>
        </p:spPr>
        <p:txBody>
          <a:bodyPr wrap="square" rtlCol="0">
            <a:spAutoFit/>
          </a:bodyPr>
          <a:lstStyle/>
          <a:p>
            <a:pPr>
              <a:lnSpc>
                <a:spcPct val="150000"/>
              </a:lnSpc>
            </a:pPr>
            <a:r>
              <a:rPr lang="en-US" b="1" dirty="0">
                <a:latin typeface="Times New Roman" panose="02020603050405020304" pitchFamily="18" charset="0"/>
                <a:ea typeface="Lato" panose="020F0502020204030203" pitchFamily="34" charset="0"/>
                <a:cs typeface="Times New Roman" panose="02020603050405020304" pitchFamily="18" charset="0"/>
              </a:rPr>
              <a:t>2.2 </a:t>
            </a:r>
            <a:r>
              <a:rPr lang="en-US" sz="2200" b="1" dirty="0">
                <a:latin typeface="Times New Roman" panose="02020603050405020304" pitchFamily="18" charset="0"/>
                <a:cs typeface="Times New Roman" panose="02020603050405020304" pitchFamily="18" charset="0"/>
              </a:rPr>
              <a:t>Generator Network (G):</a:t>
            </a:r>
            <a:endParaRPr lang="en-US" sz="2200" b="1" dirty="0">
              <a:latin typeface="Times New Roman" panose="02020603050405020304" pitchFamily="18" charset="0"/>
              <a:ea typeface="Lato" panose="020F0502020204030203" pitchFamily="34" charset="0"/>
              <a:cs typeface="Times New Roman" panose="02020603050405020304" pitchFamily="18" charset="0"/>
            </a:endParaRPr>
          </a:p>
          <a:p>
            <a:pPr>
              <a:lnSpc>
                <a:spcPct val="150000"/>
              </a:lnSpc>
            </a:pPr>
            <a:r>
              <a:rPr lang="en-US" sz="2200" b="1" dirty="0">
                <a:latin typeface="Times New Roman" panose="02020603050405020304" pitchFamily="18" charset="0"/>
                <a:cs typeface="Times New Roman" panose="02020603050405020304" pitchFamily="18" charset="0"/>
              </a:rPr>
              <a:t>Purpose: </a:t>
            </a:r>
            <a:r>
              <a:rPr lang="en-US" dirty="0">
                <a:latin typeface="Times New Roman" panose="02020603050405020304" pitchFamily="18" charset="0"/>
                <a:cs typeface="Times New Roman" panose="02020603050405020304" pitchFamily="18" charset="0"/>
              </a:rPr>
              <a:t>Maps real-world photos to the cartoon manifold to produce stylized images</a:t>
            </a:r>
            <a:endParaRPr lang="en-US" b="1" dirty="0">
              <a:latin typeface="Times New Roman" panose="02020603050405020304" pitchFamily="18" charset="0"/>
              <a:ea typeface="Lato" panose="020F0502020204030203" pitchFamily="34" charset="0"/>
              <a:cs typeface="Times New Roman" panose="02020603050405020304" pitchFamily="18" charset="0"/>
            </a:endParaRPr>
          </a:p>
          <a:p>
            <a:r>
              <a:rPr lang="en-US" sz="2200" b="1" dirty="0">
                <a:latin typeface="Times New Roman" panose="02020603050405020304" pitchFamily="18" charset="0"/>
                <a:cs typeface="Times New Roman" panose="02020603050405020304" pitchFamily="18" charset="0"/>
              </a:rPr>
              <a:t>Architecture:</a:t>
            </a:r>
          </a:p>
          <a:p>
            <a:pPr>
              <a:buFont typeface="+mj-lt"/>
              <a:buAutoNum type="arabicPeriod"/>
            </a:pPr>
            <a:r>
              <a:rPr lang="en-US" b="1" dirty="0">
                <a:latin typeface="Times New Roman" panose="02020603050405020304" pitchFamily="18" charset="0"/>
                <a:cs typeface="Times New Roman" panose="02020603050405020304" pitchFamily="18" charset="0"/>
              </a:rPr>
              <a:t>Flat Convolution Stage</a:t>
            </a:r>
            <a:r>
              <a:rPr lang="en-US" dirty="0">
                <a:latin typeface="Times New Roman" panose="02020603050405020304" pitchFamily="18" charset="0"/>
                <a:cs typeface="Times New Roman" panose="02020603050405020304" pitchFamily="18" charset="0"/>
              </a:rPr>
              <a:t>: Extracts local signals.</a:t>
            </a:r>
          </a:p>
          <a:p>
            <a:pPr>
              <a:buFont typeface="+mj-lt"/>
              <a:buAutoNum type="arabicPeriod"/>
            </a:pPr>
            <a:r>
              <a:rPr lang="en-US" b="1" dirty="0">
                <a:latin typeface="Times New Roman" panose="02020603050405020304" pitchFamily="18" charset="0"/>
                <a:cs typeface="Times New Roman" panose="02020603050405020304" pitchFamily="18" charset="0"/>
              </a:rPr>
              <a:t>Down-Convolution Blocks</a:t>
            </a:r>
            <a:r>
              <a:rPr lang="en-US" dirty="0">
                <a:latin typeface="Times New Roman" panose="02020603050405020304" pitchFamily="18" charset="0"/>
                <a:cs typeface="Times New Roman" panose="02020603050405020304" pitchFamily="18" charset="0"/>
              </a:rPr>
              <a:t>: Compress and encode spatial features.</a:t>
            </a:r>
          </a:p>
          <a:p>
            <a:pPr>
              <a:buFont typeface="+mj-lt"/>
              <a:buAutoNum type="arabicPeriod"/>
            </a:pPr>
            <a:r>
              <a:rPr lang="en-US" b="1" dirty="0">
                <a:latin typeface="Times New Roman" panose="02020603050405020304" pitchFamily="18" charset="0"/>
                <a:cs typeface="Times New Roman" panose="02020603050405020304" pitchFamily="18" charset="0"/>
              </a:rPr>
              <a:t>Residual Blocks</a:t>
            </a:r>
            <a:r>
              <a:rPr lang="en-US" dirty="0">
                <a:latin typeface="Times New Roman" panose="02020603050405020304" pitchFamily="18" charset="0"/>
                <a:cs typeface="Times New Roman" panose="02020603050405020304" pitchFamily="18" charset="0"/>
              </a:rPr>
              <a:t>: 8 identical blocks used to construct content and manifold features.</a:t>
            </a:r>
          </a:p>
          <a:p>
            <a:pPr>
              <a:buFont typeface="+mj-lt"/>
              <a:buAutoNum type="arabicPeriod"/>
            </a:pPr>
            <a:r>
              <a:rPr lang="en-US" b="1" dirty="0">
                <a:latin typeface="Times New Roman" panose="02020603050405020304" pitchFamily="18" charset="0"/>
                <a:cs typeface="Times New Roman" panose="02020603050405020304" pitchFamily="18" charset="0"/>
              </a:rPr>
              <a:t>Up-Convolution Blocks</a:t>
            </a:r>
            <a:r>
              <a:rPr lang="en-US" dirty="0">
                <a:latin typeface="Times New Roman" panose="02020603050405020304" pitchFamily="18" charset="0"/>
                <a:cs typeface="Times New Roman" panose="02020603050405020304" pitchFamily="18" charset="0"/>
              </a:rPr>
              <a:t>: Reconstruct cartoon-style images with:</a:t>
            </a:r>
          </a:p>
          <a:p>
            <a:pPr lvl="1"/>
            <a:r>
              <a:rPr lang="en-US" dirty="0">
                <a:latin typeface="Times New Roman" panose="02020603050405020304" pitchFamily="18" charset="0"/>
                <a:cs typeface="Times New Roman" panose="02020603050405020304" pitchFamily="18" charset="0"/>
              </a:rPr>
              <a:t>- Fractionally </a:t>
            </a:r>
            <a:r>
              <a:rPr lang="en-US" dirty="0" err="1">
                <a:latin typeface="Times New Roman" panose="02020603050405020304" pitchFamily="18" charset="0"/>
                <a:cs typeface="Times New Roman" panose="02020603050405020304" pitchFamily="18" charset="0"/>
              </a:rPr>
              <a:t>strided</a:t>
            </a:r>
            <a:r>
              <a:rPr lang="en-US" dirty="0">
                <a:latin typeface="Times New Roman" panose="02020603050405020304" pitchFamily="18" charset="0"/>
                <a:cs typeface="Times New Roman" panose="02020603050405020304" pitchFamily="18" charset="0"/>
              </a:rPr>
              <a:t> convolutional layers (stride = 1/2).</a:t>
            </a:r>
          </a:p>
          <a:p>
            <a:pPr lvl="1"/>
            <a:r>
              <a:rPr lang="en-US" dirty="0">
                <a:latin typeface="Times New Roman" panose="02020603050405020304" pitchFamily="18" charset="0"/>
                <a:cs typeface="Times New Roman" panose="02020603050405020304" pitchFamily="18" charset="0"/>
              </a:rPr>
              <a:t>- A final 7×7 convolutional layer.</a:t>
            </a:r>
          </a:p>
          <a:p>
            <a:pPr>
              <a:lnSpc>
                <a:spcPct val="150000"/>
              </a:lnSpc>
            </a:pPr>
            <a:endParaRPr lang="en-US" b="1" dirty="0">
              <a:latin typeface="Times New Roman" panose="02020603050405020304" pitchFamily="18" charset="0"/>
              <a:ea typeface="Lato" panose="020F0502020204030203"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1227D6C6-37B9-F44B-8E9F-D6FFF14CFBD0}"/>
              </a:ext>
            </a:extLst>
          </p:cNvPr>
          <p:cNvPicPr>
            <a:picLocks noChangeAspect="1"/>
          </p:cNvPicPr>
          <p:nvPr/>
        </p:nvPicPr>
        <p:blipFill>
          <a:blip r:embed="rId3"/>
          <a:stretch>
            <a:fillRect/>
          </a:stretch>
        </p:blipFill>
        <p:spPr>
          <a:xfrm>
            <a:off x="5714999" y="1208166"/>
            <a:ext cx="5903415" cy="4735433"/>
          </a:xfrm>
          <a:prstGeom prst="rect">
            <a:avLst/>
          </a:prstGeom>
        </p:spPr>
      </p:pic>
    </p:spTree>
    <p:extLst>
      <p:ext uri="{BB962C8B-B14F-4D97-AF65-F5344CB8AC3E}">
        <p14:creationId xmlns:p14="http://schemas.microsoft.com/office/powerpoint/2010/main" val="173141975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E4FE24-D672-4326-2D2C-DC0BB9888708}"/>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BE21709-F2B7-11CA-B823-871AA9EEC32A}"/>
              </a:ext>
            </a:extLst>
          </p:cNvPr>
          <p:cNvSpPr>
            <a:spLocks noGrp="1"/>
          </p:cNvSpPr>
          <p:nvPr>
            <p:ph type="sldNum" sz="quarter" idx="12"/>
          </p:nvPr>
        </p:nvSpPr>
        <p:spPr/>
        <p:txBody>
          <a:bodyPr/>
          <a:lstStyle/>
          <a:p>
            <a:fld id="{9EA0BE3B-158A-4EDF-80DC-E394A0D1600F}" type="slidenum">
              <a:rPr lang="en-US" smtClean="0"/>
              <a:pPr/>
              <a:t>9</a:t>
            </a:fld>
            <a:endParaRPr lang="en-US"/>
          </a:p>
        </p:txBody>
      </p:sp>
      <p:sp>
        <p:nvSpPr>
          <p:cNvPr id="9" name="Title 1">
            <a:extLst>
              <a:ext uri="{FF2B5EF4-FFF2-40B4-BE49-F238E27FC236}">
                <a16:creationId xmlns:a16="http://schemas.microsoft.com/office/drawing/2014/main" id="{4FF8FA99-2338-6A48-2327-D7844883F637}"/>
              </a:ext>
            </a:extLst>
          </p:cNvPr>
          <p:cNvSpPr>
            <a:spLocks noGrp="1"/>
          </p:cNvSpPr>
          <p:nvPr>
            <p:ph type="title"/>
          </p:nvPr>
        </p:nvSpPr>
        <p:spPr>
          <a:xfrm>
            <a:off x="338736" y="112543"/>
            <a:ext cx="11514528" cy="436098"/>
          </a:xfrm>
        </p:spPr>
        <p:txBody>
          <a:bodyPr lIns="91440" tIns="45720" rIns="91440" bIns="45720" anchor="t"/>
          <a:lstStyle/>
          <a:p>
            <a:pPr>
              <a:spcBef>
                <a:spcPts val="1000"/>
              </a:spcBef>
              <a:defRPr/>
            </a:pPr>
            <a:r>
              <a:rPr lang="en-US" dirty="0"/>
              <a:t>RELATED WORK</a:t>
            </a:r>
          </a:p>
        </p:txBody>
      </p:sp>
      <p:sp>
        <p:nvSpPr>
          <p:cNvPr id="2" name="TextBox 1">
            <a:extLst>
              <a:ext uri="{FF2B5EF4-FFF2-40B4-BE49-F238E27FC236}">
                <a16:creationId xmlns:a16="http://schemas.microsoft.com/office/drawing/2014/main" id="{3E70421C-85E1-7348-04FD-E54F71380164}"/>
              </a:ext>
            </a:extLst>
          </p:cNvPr>
          <p:cNvSpPr txBox="1"/>
          <p:nvPr/>
        </p:nvSpPr>
        <p:spPr>
          <a:xfrm>
            <a:off x="338736" y="736643"/>
            <a:ext cx="5757264" cy="4939814"/>
          </a:xfrm>
          <a:prstGeom prst="rect">
            <a:avLst/>
          </a:prstGeom>
          <a:noFill/>
        </p:spPr>
        <p:txBody>
          <a:bodyPr wrap="square" rtlCol="0">
            <a:spAutoFit/>
          </a:bodyPr>
          <a:lstStyle/>
          <a:p>
            <a:pPr>
              <a:lnSpc>
                <a:spcPct val="150000"/>
              </a:lnSpc>
            </a:pPr>
            <a:r>
              <a:rPr lang="en-US" b="1" dirty="0">
                <a:latin typeface="Times New Roman" panose="02020603050405020304" pitchFamily="18" charset="0"/>
                <a:ea typeface="Lato" panose="020F0502020204030203" pitchFamily="34" charset="0"/>
                <a:cs typeface="Times New Roman" panose="02020603050405020304" pitchFamily="18" charset="0"/>
              </a:rPr>
              <a:t>2.2 </a:t>
            </a:r>
            <a:r>
              <a:rPr lang="en-US" sz="2400" dirty="0">
                <a:latin typeface="Times New Roman" panose="02020603050405020304" pitchFamily="18" charset="0"/>
                <a:cs typeface="Times New Roman" panose="02020603050405020304" pitchFamily="18" charset="0"/>
              </a:rPr>
              <a:t>Discriminator Network (D):</a:t>
            </a:r>
          </a:p>
          <a:p>
            <a:pPr>
              <a:lnSpc>
                <a:spcPct val="150000"/>
              </a:lnSpc>
            </a:pPr>
            <a:r>
              <a:rPr lang="en-US" b="1" dirty="0">
                <a:latin typeface="Times New Roman" panose="02020603050405020304" pitchFamily="18" charset="0"/>
                <a:cs typeface="Times New Roman" panose="02020603050405020304" pitchFamily="18" charset="0"/>
              </a:rPr>
              <a:t>Purpose: </a:t>
            </a:r>
            <a:r>
              <a:rPr lang="en-US" dirty="0">
                <a:latin typeface="Times New Roman" panose="02020603050405020304" pitchFamily="18" charset="0"/>
                <a:cs typeface="Times New Roman" panose="02020603050405020304" pitchFamily="18" charset="0"/>
              </a:rPr>
              <a:t>Judges whether an input image is a real cartoon image.</a:t>
            </a:r>
          </a:p>
          <a:p>
            <a:pPr>
              <a:lnSpc>
                <a:spcPct val="150000"/>
              </a:lnSpc>
            </a:pPr>
            <a:r>
              <a:rPr lang="en-US" b="1" dirty="0">
                <a:latin typeface="Times New Roman" panose="02020603050405020304" pitchFamily="18" charset="0"/>
                <a:cs typeface="Times New Roman" panose="02020603050405020304" pitchFamily="18" charset="0"/>
              </a:rPr>
              <a:t>Architecture:</a:t>
            </a:r>
          </a:p>
          <a:p>
            <a:pPr>
              <a:buFont typeface="+mj-lt"/>
              <a:buAutoNum type="arabicPeriod"/>
            </a:pPr>
            <a:r>
              <a:rPr lang="en-US" b="1" dirty="0">
                <a:latin typeface="Times New Roman" panose="02020603050405020304" pitchFamily="18" charset="0"/>
                <a:cs typeface="Times New Roman" panose="02020603050405020304" pitchFamily="18" charset="0"/>
              </a:rPr>
              <a:t>Patch-level Discriminator:</a:t>
            </a:r>
          </a:p>
          <a:p>
            <a:pPr lvl="1">
              <a:buFont typeface="+mj-lt"/>
              <a:buAutoNum type="arabicPeriod"/>
            </a:pPr>
            <a:r>
              <a:rPr lang="en-US" dirty="0">
                <a:latin typeface="Times New Roman" panose="02020603050405020304" pitchFamily="18" charset="0"/>
                <a:cs typeface="Times New Roman" panose="02020603050405020304" pitchFamily="18" charset="0"/>
              </a:rPr>
              <a:t>Focuses on local features rather than the entire image.</a:t>
            </a:r>
          </a:p>
          <a:p>
            <a:pPr lvl="1">
              <a:buFont typeface="+mj-lt"/>
              <a:buAutoNum type="arabicPeriod"/>
            </a:pPr>
            <a:r>
              <a:rPr lang="en-US" dirty="0">
                <a:latin typeface="Times New Roman" panose="02020603050405020304" pitchFamily="18" charset="0"/>
                <a:cs typeface="Times New Roman" panose="02020603050405020304" pitchFamily="18" charset="0"/>
              </a:rPr>
              <a:t>Uses fewer parameters since cartoon style discrimination relies on local cues.</a:t>
            </a:r>
          </a:p>
          <a:p>
            <a:pPr>
              <a:buFont typeface="+mj-lt"/>
              <a:buAutoNum type="arabicPeriod"/>
            </a:pPr>
            <a:r>
              <a:rPr lang="en-US" b="1" dirty="0">
                <a:latin typeface="Times New Roman" panose="02020603050405020304" pitchFamily="18" charset="0"/>
                <a:cs typeface="Times New Roman" panose="02020603050405020304" pitchFamily="18" charset="0"/>
              </a:rPr>
              <a:t>Network Structure:</a:t>
            </a:r>
          </a:p>
          <a:p>
            <a:pPr lvl="1">
              <a:buFont typeface="+mj-lt"/>
              <a:buAutoNum type="arabicPeriod"/>
            </a:pPr>
            <a:r>
              <a:rPr lang="en-US" dirty="0">
                <a:latin typeface="Times New Roman" panose="02020603050405020304" pitchFamily="18" charset="0"/>
                <a:cs typeface="Times New Roman" panose="02020603050405020304" pitchFamily="18" charset="0"/>
              </a:rPr>
              <a:t>Flat Layers Stage: Initial processing of the input image.</a:t>
            </a:r>
          </a:p>
          <a:p>
            <a:pPr lvl="1">
              <a:buFont typeface="+mj-lt"/>
              <a:buAutoNum type="arabicPeriod"/>
            </a:pPr>
            <a:r>
              <a:rPr lang="en-US" dirty="0" err="1">
                <a:latin typeface="Times New Roman" panose="02020603050405020304" pitchFamily="18" charset="0"/>
                <a:cs typeface="Times New Roman" panose="02020603050405020304" pitchFamily="18" charset="0"/>
              </a:rPr>
              <a:t>Strided</a:t>
            </a:r>
            <a:r>
              <a:rPr lang="en-US" dirty="0">
                <a:latin typeface="Times New Roman" panose="02020603050405020304" pitchFamily="18" charset="0"/>
                <a:cs typeface="Times New Roman" panose="02020603050405020304" pitchFamily="18" charset="0"/>
              </a:rPr>
              <a:t> Convolution Blocks: Reduces resolution and encodes local features.</a:t>
            </a:r>
          </a:p>
          <a:p>
            <a:pPr lvl="1">
              <a:buFont typeface="+mj-lt"/>
              <a:buAutoNum type="arabicPeriod"/>
            </a:pPr>
            <a:r>
              <a:rPr lang="en-US" dirty="0">
                <a:latin typeface="Times New Roman" panose="02020603050405020304" pitchFamily="18" charset="0"/>
                <a:cs typeface="Times New Roman" panose="02020603050405020304" pitchFamily="18" charset="0"/>
              </a:rPr>
              <a:t>Feature Construction Block 3x3 Convolutional Layer: Generates the classification response.</a:t>
            </a:r>
            <a:endParaRPr lang="en-US" dirty="0">
              <a:latin typeface="Times New Roman" panose="02020603050405020304" pitchFamily="18" charset="0"/>
              <a:ea typeface="Lato" panose="020F0502020204030203"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6C55428C-6ADC-0F0C-CCF8-B1E3200BBEFE}"/>
              </a:ext>
            </a:extLst>
          </p:cNvPr>
          <p:cNvPicPr>
            <a:picLocks noChangeAspect="1"/>
          </p:cNvPicPr>
          <p:nvPr/>
        </p:nvPicPr>
        <p:blipFill>
          <a:blip r:embed="rId3"/>
          <a:stretch>
            <a:fillRect/>
          </a:stretch>
        </p:blipFill>
        <p:spPr>
          <a:xfrm>
            <a:off x="6431280" y="1208166"/>
            <a:ext cx="5187134" cy="4735433"/>
          </a:xfrm>
          <a:prstGeom prst="rect">
            <a:avLst/>
          </a:prstGeom>
        </p:spPr>
      </p:pic>
    </p:spTree>
    <p:extLst>
      <p:ext uri="{BB962C8B-B14F-4D97-AF65-F5344CB8AC3E}">
        <p14:creationId xmlns:p14="http://schemas.microsoft.com/office/powerpoint/2010/main" val="365955812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2799</TotalTime>
  <Words>1220</Words>
  <Application>Microsoft Office PowerPoint</Application>
  <PresentationFormat>Widescreen</PresentationFormat>
  <Paragraphs>165</Paragraphs>
  <Slides>19</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Lato</vt:lpstr>
      <vt:lpstr>NimbusRomNo9L-Regu</vt:lpstr>
      <vt:lpstr>Times New Roman</vt:lpstr>
      <vt:lpstr>Office Theme</vt:lpstr>
      <vt:lpstr>PowerPoint Presentation</vt:lpstr>
      <vt:lpstr>PowerPoint Presentation</vt:lpstr>
      <vt:lpstr>INTRODUCTION</vt:lpstr>
      <vt:lpstr>INTRODUCE</vt:lpstr>
      <vt:lpstr>INTRODUCE</vt:lpstr>
      <vt:lpstr>INTRODUCE</vt:lpstr>
      <vt:lpstr>RELATED WORK</vt:lpstr>
      <vt:lpstr>RELATED WORK</vt:lpstr>
      <vt:lpstr>RELATED WORK</vt:lpstr>
      <vt:lpstr>RELATED WORK</vt:lpstr>
      <vt:lpstr>LOSS FUNCTIONS</vt:lpstr>
      <vt:lpstr>LOSS FUNCTIONS</vt:lpstr>
      <vt:lpstr>LOSS FUNCTIONS</vt:lpstr>
      <vt:lpstr>LOSS FUNCTIONS</vt:lpstr>
      <vt:lpstr>INITIALIZATION PHASE</vt:lpstr>
      <vt:lpstr>INITIALIZATION PHASE</vt:lpstr>
      <vt:lpstr>RESULT</vt:lpstr>
      <vt:lpstr>FUTURE WORK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Hoang Anh</cp:lastModifiedBy>
  <cp:revision>112</cp:revision>
  <dcterms:created xsi:type="dcterms:W3CDTF">2021-05-28T04:32:29Z</dcterms:created>
  <dcterms:modified xsi:type="dcterms:W3CDTF">2025-01-05T15:59:18Z</dcterms:modified>
</cp:coreProperties>
</file>

<file path=docProps/thumbnail.jpeg>
</file>